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Default Extension="xlsx" ContentType="application/vnd.openxmlformats-officedocument.spreadsheetml.sheet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80" r:id="rId10"/>
    <p:sldMasterId id="2147483682" r:id="rId11"/>
  </p:sldMasterIdLst>
  <p:notesMasterIdLst>
    <p:notesMasterId r:id="rId41"/>
  </p:notesMasterIdLst>
  <p:sldIdLst>
    <p:sldId id="259" r:id="rId12"/>
    <p:sldId id="256" r:id="rId13"/>
    <p:sldId id="269" r:id="rId14"/>
    <p:sldId id="270" r:id="rId15"/>
    <p:sldId id="271" r:id="rId16"/>
    <p:sldId id="303" r:id="rId17"/>
    <p:sldId id="304" r:id="rId18"/>
    <p:sldId id="305" r:id="rId19"/>
    <p:sldId id="314" r:id="rId20"/>
    <p:sldId id="315" r:id="rId21"/>
    <p:sldId id="316" r:id="rId22"/>
    <p:sldId id="317" r:id="rId23"/>
    <p:sldId id="318" r:id="rId24"/>
    <p:sldId id="320" r:id="rId25"/>
    <p:sldId id="306" r:id="rId26"/>
    <p:sldId id="307" r:id="rId27"/>
    <p:sldId id="322" r:id="rId28"/>
    <p:sldId id="308" r:id="rId29"/>
    <p:sldId id="324" r:id="rId30"/>
    <p:sldId id="321" r:id="rId31"/>
    <p:sldId id="313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275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570">
          <p15:clr>
            <a:srgbClr val="A4A3A4"/>
          </p15:clr>
        </p15:guide>
        <p15:guide id="3" pos="2880">
          <p15:clr>
            <a:srgbClr val="A4A3A4"/>
          </p15:clr>
        </p15:guide>
        <p15:guide id="4" pos="1625">
          <p15:clr>
            <a:srgbClr val="A4A3A4"/>
          </p15:clr>
        </p15:guide>
        <p15:guide id="5" pos="53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2" autoAdjust="0"/>
    <p:restoredTop sz="50000" autoAdjust="0"/>
  </p:normalViewPr>
  <p:slideViewPr>
    <p:cSldViewPr snapToGrid="0">
      <p:cViewPr varScale="1">
        <p:scale>
          <a:sx n="73" d="100"/>
          <a:sy n="73" d="100"/>
        </p:scale>
        <p:origin x="-1284" y="-102"/>
      </p:cViewPr>
      <p:guideLst>
        <p:guide orient="horz" pos="2160"/>
        <p:guide orient="horz" pos="2570"/>
        <p:guide pos="2880"/>
        <p:guide pos="1625"/>
        <p:guide pos="5373"/>
      </p:guideLst>
    </p:cSldViewPr>
  </p:slideViewPr>
  <p:outlineViewPr>
    <p:cViewPr>
      <p:scale>
        <a:sx n="33" d="100"/>
        <a:sy n="33" d="100"/>
      </p:scale>
      <p:origin x="0" y="-11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3768115942028997"/>
          <c:y val="5.7446808510638311E-2"/>
          <c:w val="0.63043478260869612"/>
          <c:h val="0.7617021276595752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tx2"/>
            </a:solidFill>
            <a:ln w="25382">
              <a:noFill/>
            </a:ln>
          </c:spPr>
          <c:dPt>
            <c:idx val="0"/>
            <c:spPr>
              <a:solidFill>
                <a:schemeClr val="accent1"/>
              </a:solidFill>
              <a:ln w="25382">
                <a:noFill/>
              </a:ln>
            </c:spPr>
          </c:dPt>
          <c:dPt>
            <c:idx val="1"/>
            <c:spPr>
              <a:solidFill>
                <a:schemeClr val="accent2"/>
              </a:solidFill>
              <a:ln w="25382">
                <a:noFill/>
              </a:ln>
            </c:spPr>
          </c:dPt>
          <c:dPt>
            <c:idx val="2"/>
            <c:spPr>
              <a:solidFill>
                <a:schemeClr val="folHlink"/>
              </a:solidFill>
              <a:ln w="25382">
                <a:noFill/>
              </a:ln>
            </c:spPr>
          </c:dPt>
          <c:dPt>
            <c:idx val="3"/>
            <c:spPr>
              <a:solidFill>
                <a:schemeClr val="hlink"/>
              </a:solidFill>
              <a:ln w="25382">
                <a:noFill/>
              </a:ln>
            </c:spPr>
          </c:dPt>
          <c:dPt>
            <c:idx val="4"/>
          </c:dPt>
          <c:dPt>
            <c:idx val="5"/>
            <c:spPr>
              <a:solidFill>
                <a:schemeClr val="bg2"/>
              </a:solidFill>
              <a:ln w="25382">
                <a:noFill/>
              </a:ln>
            </c:spPr>
          </c:dPt>
          <c:dPt>
            <c:idx val="6"/>
            <c:spPr>
              <a:solidFill>
                <a:srgbClr val="505050"/>
              </a:solidFill>
              <a:ln w="25382">
                <a:noFill/>
              </a:ln>
            </c:spPr>
          </c:dPt>
          <c:dPt>
            <c:idx val="7"/>
            <c:spPr>
              <a:solidFill>
                <a:srgbClr val="AFAFAF"/>
              </a:solidFill>
              <a:ln w="25382">
                <a:noFill/>
              </a:ln>
            </c:spPr>
          </c:dPt>
          <c:cat>
            <c:strRef>
              <c:f>Sheet1!$B$1:$I$1</c:f>
              <c:strCache>
                <c:ptCount val="8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2007</c:v>
                </c:pt>
                <c:pt idx="5">
                  <c:v>2006</c:v>
                </c:pt>
                <c:pt idx="6">
                  <c:v>2005</c:v>
                </c:pt>
                <c:pt idx="7">
                  <c:v>2004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  <c:pt idx="4">
                  <c:v>15</c:v>
                </c:pt>
                <c:pt idx="5">
                  <c:v>11</c:v>
                </c:pt>
                <c:pt idx="6">
                  <c:v>45</c:v>
                </c:pt>
                <c:pt idx="7">
                  <c:v>5</c:v>
                </c:pt>
              </c:numCache>
            </c:numRef>
          </c:val>
        </c:ser>
        <c:dLbls/>
        <c:axId val="67496192"/>
        <c:axId val="68096000"/>
      </c:barChart>
      <c:catAx>
        <c:axId val="67496192"/>
        <c:scaling>
          <c:orientation val="minMax"/>
        </c:scaling>
        <c:axPos val="b"/>
        <c:numFmt formatCode="General" sourceLinked="1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68096000"/>
        <c:crosses val="autoZero"/>
        <c:auto val="1"/>
        <c:lblAlgn val="ctr"/>
        <c:lblOffset val="100"/>
        <c:tickLblSkip val="1"/>
        <c:tickMarkSkip val="1"/>
      </c:catAx>
      <c:valAx>
        <c:axId val="68096000"/>
        <c:scaling>
          <c:orientation val="minMax"/>
        </c:scaling>
        <c:axPos val="l"/>
        <c:majorGridlines>
          <c:spPr>
            <a:ln w="12691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cross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67496192"/>
        <c:crosses val="autoZero"/>
        <c:crossBetween val="between"/>
      </c:valAx>
      <c:spPr>
        <a:noFill/>
        <a:ln w="12691">
          <a:solidFill>
            <a:srgbClr val="AFAFA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227053140096593"/>
          <c:y val="0.22340425531914904"/>
          <c:w val="0.20048309178744006"/>
          <c:h val="0.427659574468085"/>
        </c:manualLayout>
      </c:layout>
      <c:spPr>
        <a:noFill/>
        <a:ln w="25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TIM Sans Light" panose="00000400000000000000" pitchFamily="50" charset="0"/>
              <a:ea typeface="Franklin Gothic Medium"/>
              <a:cs typeface="Franklin Gothic Medium"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Franklin Gothic Demi"/>
          <a:ea typeface="Franklin Gothic Demi"/>
          <a:cs typeface="Franklin Gothic Demi"/>
        </a:defRPr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ADBC-5E0A-4C37-B518-4CB101AA2B1F}" type="datetimeFigureOut">
              <a:rPr lang="it-IT" smtClean="0"/>
              <a:pPr/>
              <a:t>19/11/2017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7F2BC-7676-4326-8430-6CB8DDF943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362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7F2BC-7676-4326-8430-6CB8DDF943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2120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11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09562" y="952501"/>
            <a:ext cx="8450262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334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graphicFrame>
        <p:nvGraphicFramePr>
          <p:cNvPr id="8" name="Oggetto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1859648747"/>
              </p:ext>
            </p:extLst>
          </p:nvPr>
        </p:nvGraphicFramePr>
        <p:xfrm>
          <a:off x="365124" y="1757978"/>
          <a:ext cx="4081463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contenuto 3"/>
          <p:cNvSpPr>
            <a:spLocks noGrp="1"/>
          </p:cNvSpPr>
          <p:nvPr>
            <p:ph sz="half" idx="2"/>
          </p:nvPr>
        </p:nvSpPr>
        <p:spPr>
          <a:xfrm>
            <a:off x="4539456" y="1513050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 Sans" panose="00000500000000000000" pitchFamily="50" charset="0"/>
              </a:defRPr>
            </a:lvl1pPr>
            <a:lvl2pPr marL="788988" indent="-34290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 sz="1000">
                <a:solidFill>
                  <a:schemeClr val="tx1"/>
                </a:solidFill>
                <a:latin typeface="TIM Sans" panose="00000500000000000000" pitchFamily="50" charset="0"/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09562" y="1081002"/>
            <a:ext cx="4140893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539456" y="1079443"/>
            <a:ext cx="4140893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11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2717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2555776" y="2132856"/>
            <a:ext cx="6588224" cy="1944216"/>
          </a:xfrm>
          <a:prstGeom prst="rect">
            <a:avLst/>
          </a:prstGeom>
          <a:solidFill>
            <a:srgbClr val="004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2987823" y="2529223"/>
            <a:ext cx="5809307" cy="1151483"/>
          </a:xfrm>
        </p:spPr>
        <p:txBody>
          <a:bodyPr anchor="ctr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TIM Sans Medium" panose="02020503040602060503" pitchFamily="18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8693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352800" y="332656"/>
            <a:ext cx="8460000" cy="578014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2555777" y="3429000"/>
            <a:ext cx="6257024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2084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2555777" y="3429000"/>
            <a:ext cx="6588224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51651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7" y="3429000"/>
            <a:ext cx="6588224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noProof="0" dirty="0" smtClean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228150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2987824" y="1666928"/>
            <a:ext cx="5982755" cy="2139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Titolo 12"/>
          <p:cNvSpPr>
            <a:spLocks noGrp="1"/>
          </p:cNvSpPr>
          <p:nvPr>
            <p:ph type="title" hasCustomPrompt="1"/>
          </p:nvPr>
        </p:nvSpPr>
        <p:spPr>
          <a:xfrm>
            <a:off x="2987825" y="2996952"/>
            <a:ext cx="5982754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2987824" y="3550338"/>
            <a:ext cx="5982755" cy="252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2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2987824" y="1895153"/>
            <a:ext cx="5982755" cy="2880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2987824" y="2168895"/>
            <a:ext cx="5982755" cy="3704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2987824" y="4319528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2987824" y="4139531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accent6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465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707904" y="1882951"/>
            <a:ext cx="5262675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 hasCustomPrompt="1"/>
          </p:nvPr>
        </p:nvSpPr>
        <p:spPr>
          <a:xfrm>
            <a:off x="3707904" y="2996952"/>
            <a:ext cx="5262675" cy="576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707904" y="3656172"/>
            <a:ext cx="5262675" cy="290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707904" y="2140205"/>
            <a:ext cx="5262675" cy="3960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707904" y="2384920"/>
            <a:ext cx="5262675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707904" y="4435043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707904" y="4255046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39386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563889" y="1039660"/>
            <a:ext cx="4965750" cy="190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Titolo 12"/>
          <p:cNvSpPr>
            <a:spLocks noGrp="1"/>
          </p:cNvSpPr>
          <p:nvPr>
            <p:ph type="title"/>
          </p:nvPr>
        </p:nvSpPr>
        <p:spPr>
          <a:xfrm>
            <a:off x="3563889" y="2392471"/>
            <a:ext cx="4965750" cy="50777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563888" y="2985064"/>
            <a:ext cx="4953811" cy="3074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tx2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563889" y="1285582"/>
            <a:ext cx="4965750" cy="2475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5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563889" y="1559100"/>
            <a:ext cx="4965750" cy="2475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6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563888" y="4905141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563888" y="4725144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18361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563889" y="989556"/>
            <a:ext cx="4965750" cy="2410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chemeClr val="bg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/>
          </p:nvPr>
        </p:nvSpPr>
        <p:spPr>
          <a:xfrm>
            <a:off x="3563889" y="2417523"/>
            <a:ext cx="4965750" cy="48272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563888" y="2972538"/>
            <a:ext cx="4965750" cy="319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bg1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563889" y="1239674"/>
            <a:ext cx="496575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563889" y="1494140"/>
            <a:ext cx="496575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563888" y="4905141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563888" y="4725144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221128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2"/>
          <p:cNvSpPr>
            <a:spLocks noGrp="1"/>
          </p:cNvSpPr>
          <p:nvPr>
            <p:ph type="title" hasCustomPrompt="1"/>
          </p:nvPr>
        </p:nvSpPr>
        <p:spPr>
          <a:xfrm>
            <a:off x="1237216" y="2708920"/>
            <a:ext cx="7086978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2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237215" y="3282591"/>
            <a:ext cx="6173784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600" b="0" i="0" baseline="0">
                <a:solidFill>
                  <a:schemeClr val="accent1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237215" y="5193219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237215" y="5013222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237215" y="874840"/>
            <a:ext cx="6160811" cy="2499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6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237215" y="1151459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237215" y="1410688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355293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9562" y="809071"/>
            <a:ext cx="8474397" cy="415818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11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09562" y="1362252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>
              <a:defRPr sz="1400">
                <a:solidFill>
                  <a:schemeClr val="tx1"/>
                </a:solidFill>
                <a:latin typeface="TIM Sans" panose="00000500000000000000" pitchFamily="50" charset="0"/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5505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57229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6797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40724" y="1000343"/>
            <a:ext cx="792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 in TIM Sans </a:t>
            </a:r>
            <a:r>
              <a:rPr lang="en-US" dirty="0" err="1" smtClean="0"/>
              <a:t>Grassetto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40724" y="1232784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740724" y="2296487"/>
            <a:ext cx="792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 in TIM Sans </a:t>
            </a:r>
            <a:r>
              <a:rPr lang="en-US" dirty="0" err="1" smtClean="0"/>
              <a:t>Grassetto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40" hasCustomPrompt="1"/>
          </p:nvPr>
        </p:nvSpPr>
        <p:spPr>
          <a:xfrm>
            <a:off x="740724" y="2528928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740724" y="3592631"/>
            <a:ext cx="792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 in TIM Sans </a:t>
            </a:r>
            <a:r>
              <a:rPr lang="en-US" dirty="0" err="1" smtClean="0"/>
              <a:t>Grassetto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43" hasCustomPrompt="1"/>
          </p:nvPr>
        </p:nvSpPr>
        <p:spPr>
          <a:xfrm>
            <a:off x="740724" y="3825072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740724" y="4888775"/>
            <a:ext cx="792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#4 in TIM Sans </a:t>
            </a:r>
            <a:r>
              <a:rPr lang="en-US" dirty="0" err="1" smtClean="0"/>
              <a:t>Grassetto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46" hasCustomPrompt="1"/>
          </p:nvPr>
        </p:nvSpPr>
        <p:spPr>
          <a:xfrm>
            <a:off x="740724" y="5121216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740724" y="1520816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9" hasCustomPrompt="1"/>
          </p:nvPr>
        </p:nvSpPr>
        <p:spPr>
          <a:xfrm>
            <a:off x="740724" y="2816960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740724" y="4124221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Tx/>
              <a:buNone/>
              <a:tabLst/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740724" y="5425962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2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23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0700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668716" y="1000343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</a:t>
            </a:r>
            <a:endParaRPr lang="it-IT" dirty="0" smtClean="0"/>
          </a:p>
        </p:txBody>
      </p:sp>
      <p:sp>
        <p:nvSpPr>
          <p:cNvPr id="6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8716" y="1268760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7" name="Segnaposto tes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3491880" y="1000343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</a:t>
            </a:r>
            <a:endParaRPr lang="it-IT" dirty="0" smtClean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3491880" y="1268760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9" hasCustomPrompt="1"/>
          </p:nvPr>
        </p:nvSpPr>
        <p:spPr>
          <a:xfrm>
            <a:off x="6300192" y="1000343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</a:t>
            </a:r>
            <a:endParaRPr lang="it-IT" dirty="0" smtClean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0" hasCustomPrompt="1"/>
          </p:nvPr>
        </p:nvSpPr>
        <p:spPr>
          <a:xfrm>
            <a:off x="6300192" y="1268760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668716" y="240452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</a:t>
            </a:r>
            <a:endParaRPr lang="it-IT" dirty="0" smtClean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33" hasCustomPrompt="1"/>
          </p:nvPr>
        </p:nvSpPr>
        <p:spPr>
          <a:xfrm>
            <a:off x="668716" y="267294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3491880" y="240452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</a:t>
            </a:r>
            <a:endParaRPr lang="it-IT" dirty="0" smtClean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36" hasCustomPrompt="1"/>
          </p:nvPr>
        </p:nvSpPr>
        <p:spPr>
          <a:xfrm>
            <a:off x="3491880" y="267294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38" hasCustomPrompt="1"/>
          </p:nvPr>
        </p:nvSpPr>
        <p:spPr>
          <a:xfrm>
            <a:off x="6300192" y="240452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</a:t>
            </a:r>
            <a:endParaRPr lang="it-IT" dirty="0" smtClean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6300192" y="267294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1" hasCustomPrompt="1"/>
          </p:nvPr>
        </p:nvSpPr>
        <p:spPr>
          <a:xfrm>
            <a:off x="668716" y="384468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</a:t>
            </a:r>
            <a:endParaRPr lang="it-IT" dirty="0" smtClean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668716" y="411310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44" hasCustomPrompt="1"/>
          </p:nvPr>
        </p:nvSpPr>
        <p:spPr>
          <a:xfrm>
            <a:off x="3491880" y="384468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</a:t>
            </a:r>
            <a:endParaRPr lang="it-IT" dirty="0" smtClean="0"/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3491880" y="411310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3" name="Segnaposto testo 19"/>
          <p:cNvSpPr>
            <a:spLocks noGrp="1"/>
          </p:cNvSpPr>
          <p:nvPr>
            <p:ph type="body" sz="quarter" idx="47" hasCustomPrompt="1"/>
          </p:nvPr>
        </p:nvSpPr>
        <p:spPr>
          <a:xfrm>
            <a:off x="6300192" y="384468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</a:t>
            </a:r>
            <a:endParaRPr lang="it-IT" dirty="0" smtClean="0"/>
          </a:p>
        </p:txBody>
      </p:sp>
      <p:sp>
        <p:nvSpPr>
          <p:cNvPr id="24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6300192" y="411310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5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668716" y="1556522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6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3491880" y="1556522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7" name="Segnaposto testo 19"/>
          <p:cNvSpPr>
            <a:spLocks noGrp="1"/>
          </p:cNvSpPr>
          <p:nvPr>
            <p:ph type="body" sz="quarter" idx="52" hasCustomPrompt="1"/>
          </p:nvPr>
        </p:nvSpPr>
        <p:spPr>
          <a:xfrm>
            <a:off x="6300192" y="1556522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8" name="Segnaposto testo 19"/>
          <p:cNvSpPr>
            <a:spLocks noGrp="1"/>
          </p:cNvSpPr>
          <p:nvPr>
            <p:ph type="body" sz="quarter" idx="53" hasCustomPrompt="1"/>
          </p:nvPr>
        </p:nvSpPr>
        <p:spPr>
          <a:xfrm>
            <a:off x="668716" y="2959713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9" name="Segnaposto testo 19"/>
          <p:cNvSpPr>
            <a:spLocks noGrp="1"/>
          </p:cNvSpPr>
          <p:nvPr>
            <p:ph type="body" sz="quarter" idx="54" hasCustomPrompt="1"/>
          </p:nvPr>
        </p:nvSpPr>
        <p:spPr>
          <a:xfrm>
            <a:off x="3491880" y="2959713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0" name="Segnaposto testo 19"/>
          <p:cNvSpPr>
            <a:spLocks noGrp="1"/>
          </p:cNvSpPr>
          <p:nvPr>
            <p:ph type="body" sz="quarter" idx="55" hasCustomPrompt="1"/>
          </p:nvPr>
        </p:nvSpPr>
        <p:spPr>
          <a:xfrm>
            <a:off x="6300192" y="2959713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1" name="Segnaposto testo 19"/>
          <p:cNvSpPr>
            <a:spLocks noGrp="1"/>
          </p:cNvSpPr>
          <p:nvPr>
            <p:ph type="body" sz="quarter" idx="56" hasCustomPrompt="1"/>
          </p:nvPr>
        </p:nvSpPr>
        <p:spPr>
          <a:xfrm>
            <a:off x="668716" y="4408637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2" name="Segnaposto testo 19"/>
          <p:cNvSpPr>
            <a:spLocks noGrp="1"/>
          </p:cNvSpPr>
          <p:nvPr>
            <p:ph type="body" sz="quarter" idx="57" hasCustomPrompt="1"/>
          </p:nvPr>
        </p:nvSpPr>
        <p:spPr>
          <a:xfrm>
            <a:off x="3491880" y="4408637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58" hasCustomPrompt="1"/>
          </p:nvPr>
        </p:nvSpPr>
        <p:spPr>
          <a:xfrm>
            <a:off x="6300192" y="4408637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35" name="Segnaposto piè di pagina 8"/>
          <p:cNvSpPr>
            <a:spLocks noGrp="1"/>
          </p:cNvSpPr>
          <p:nvPr>
            <p:ph type="ftr" sz="quarter" idx="59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9059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  <a:latin typeface="TIM Sans" panose="00000500000000000000" pitchFamily="50" charset="0"/>
              </a:defRPr>
            </a:lvl1pPr>
            <a:lvl2pPr marL="446088" indent="-2857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 marL="9715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dirty="0" smtClean="0"/>
              <a:t>Argomento #1 in TIM Sans 18 </a:t>
            </a:r>
            <a:r>
              <a:rPr lang="it-IT" dirty="0" err="1" smtClean="0"/>
              <a:t>pt</a:t>
            </a:r>
            <a:endParaRPr lang="it-IT" dirty="0" smtClean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 smtClean="0"/>
              <a:t>Argomento #2 in TIM Sans 18 </a:t>
            </a:r>
            <a:r>
              <a:rPr lang="it-IT" dirty="0" err="1" smtClean="0"/>
              <a:t>pt</a:t>
            </a:r>
            <a:endParaRPr lang="it-IT" dirty="0" smtClean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 smtClean="0"/>
              <a:t>Argomento #3 in TIM Sans 18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644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9562" y="360363"/>
            <a:ext cx="8459788" cy="355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09562" y="952500"/>
            <a:ext cx="8449940" cy="522232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TIM Sans" panose="00000500000000000000" pitchFamily="2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6410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 -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295275" y="1362252"/>
            <a:ext cx="8449940" cy="479724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9562" y="809071"/>
            <a:ext cx="8474397" cy="415818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09852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9562" y="360363"/>
            <a:ext cx="8459788" cy="355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309562" y="953839"/>
            <a:ext cx="8460000" cy="5205662"/>
          </a:xfrm>
        </p:spPr>
        <p:txBody>
          <a:bodyPr>
            <a:noAutofit/>
          </a:bodyPr>
          <a:lstStyle>
            <a:lvl1pPr marL="342900" indent="-34290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31838" indent="-28575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179513" indent="-285750" algn="l">
              <a:buClr>
                <a:srgbClr val="EB0028"/>
              </a:buClr>
              <a:buSzPct val="100000"/>
              <a:buFont typeface="FS Me" panose="02000506040000020004" pitchFamily="50" charset="0"/>
              <a:buChar char="–"/>
              <a:defRPr sz="1000">
                <a:solidFill>
                  <a:schemeClr val="tx1"/>
                </a:solidFill>
              </a:defRPr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7859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09562" y="1081002"/>
            <a:ext cx="4140893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+mj-lt"/>
                <a:ea typeface="+mj-ea"/>
                <a:cs typeface="Shonar Bangla" panose="020B0502040204020203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3"/>
          <p:cNvSpPr>
            <a:spLocks noGrp="1"/>
          </p:cNvSpPr>
          <p:nvPr>
            <p:ph sz="half" idx="2"/>
          </p:nvPr>
        </p:nvSpPr>
        <p:spPr>
          <a:xfrm>
            <a:off x="304476" y="1513050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contenuto 5"/>
          <p:cNvSpPr>
            <a:spLocks noGrp="1"/>
          </p:cNvSpPr>
          <p:nvPr>
            <p:ph sz="quarter" idx="4"/>
          </p:nvPr>
        </p:nvSpPr>
        <p:spPr>
          <a:xfrm>
            <a:off x="4551871" y="1513050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539456" y="1079443"/>
            <a:ext cx="4140893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+mj-lt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10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8631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Titolo slide testo TIM Sans Grassetto 22 </a:t>
            </a:r>
            <a:r>
              <a:rPr lang="it-IT" dirty="0" err="1" smtClean="0"/>
              <a:t>pt</a:t>
            </a:r>
            <a:r>
              <a:rPr lang="it-IT" dirty="0" smtClean="0"/>
              <a:t> </a:t>
            </a:r>
          </a:p>
        </p:txBody>
      </p:sp>
      <p:sp>
        <p:nvSpPr>
          <p:cNvPr id="15" name="CasellaDiTesto 10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chemeClr val="tx1"/>
                </a:solidFill>
                <a:latin typeface="TIM Sans" panose="00000500000000000000" pitchFamily="50" charset="0"/>
              </a:rPr>
              <a:pPr algn="r" defTabSz="914400" eaLnBrk="1" hangingPunct="1">
                <a:defRPr/>
              </a:pPr>
              <a:t>‹N›</a:t>
            </a:fld>
            <a:endParaRPr lang="it-IT" sz="900" dirty="0" smtClean="0">
              <a:solidFill>
                <a:schemeClr val="tx1"/>
              </a:solidFill>
              <a:latin typeface="TIM Sans" panose="00000500000000000000" pitchFamily="50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B00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9" name="Segnaposto data 7"/>
          <p:cNvSpPr>
            <a:spLocks noGrp="1"/>
          </p:cNvSpPr>
          <p:nvPr>
            <p:ph type="dt" sz="quarter" idx="2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10" name="Segnaposto piè di pagina 8"/>
          <p:cNvSpPr>
            <a:spLocks noGrp="1"/>
          </p:cNvSpPr>
          <p:nvPr>
            <p:ph type="ftr" sz="quarter" idx="3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Nome del Relatore, Nome Struttura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37" y="6374560"/>
            <a:ext cx="767014" cy="2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5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4" r:id="rId14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chemeClr val="accent2"/>
          </a:solidFill>
          <a:latin typeface="TIM Sans Medium" panose="020205030406020605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555776" y="1376772"/>
            <a:ext cx="6588224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5" y="4725144"/>
            <a:ext cx="135986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55776" y="1376772"/>
            <a:ext cx="6588224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194" y="4797152"/>
            <a:ext cx="1359862" cy="360040"/>
          </a:xfrm>
          <a:prstGeom prst="rect">
            <a:avLst/>
          </a:prstGeom>
        </p:spPr>
      </p:pic>
      <p:pic>
        <p:nvPicPr>
          <p:cNvPr id="13" name="Immagine 12" descr="TIM_Simbol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040" y="1917827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9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555776" y="260648"/>
            <a:ext cx="6336704" cy="52205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770" y="5862071"/>
            <a:ext cx="1082284" cy="3837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112" y="793908"/>
            <a:ext cx="1378559" cy="13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8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55776" y="260648"/>
            <a:ext cx="6336704" cy="5220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211" y="5843331"/>
            <a:ext cx="1142848" cy="4188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112" y="793908"/>
            <a:ext cx="1378559" cy="13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2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721" y="5746638"/>
            <a:ext cx="1315110" cy="4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39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 txBox="1">
            <a:spLocks/>
          </p:cNvSpPr>
          <p:nvPr/>
        </p:nvSpPr>
        <p:spPr bwMode="auto">
          <a:xfrm>
            <a:off x="1496057" y="2708920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FFFFFF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2948" y="5505142"/>
            <a:ext cx="1082284" cy="3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16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1220383" y="2708920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004691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697" y="5761744"/>
            <a:ext cx="1273889" cy="4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8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ggi.com/" TargetMode="External"/><Relationship Id="rId2" Type="http://schemas.openxmlformats.org/officeDocument/2006/relationships/hyperlink" Target="https://www.thingiverse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Workshop 3D </a:t>
            </a:r>
            <a:r>
              <a:rPr lang="it-IT" dirty="0" err="1" smtClean="0"/>
              <a:t>printing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Olivetti 3D Desk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dirty="0" smtClean="0"/>
              <a:t>3D </a:t>
            </a:r>
            <a:r>
              <a:rPr lang="it-IT" dirty="0" err="1" smtClean="0"/>
              <a:t>printing</a:t>
            </a:r>
            <a:r>
              <a:rPr lang="it-IT" dirty="0" smtClean="0"/>
              <a:t>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dirty="0" smtClean="0"/>
              <a:t>Mauro Florio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696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stampante 3D – Descrizione</a:t>
            </a:r>
            <a:br>
              <a:rPr lang="it-IT" dirty="0" smtClean="0"/>
            </a:br>
            <a:r>
              <a:rPr lang="it-IT" sz="1200" dirty="0" smtClean="0">
                <a:solidFill>
                  <a:schemeClr val="tx1"/>
                </a:solidFill>
              </a:rPr>
              <a:t>ESTERNO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733" y="958850"/>
            <a:ext cx="7116533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6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stampante 3D – Descrizione</a:t>
            </a:r>
            <a:br>
              <a:rPr lang="it-IT" dirty="0" smtClean="0"/>
            </a:br>
            <a:r>
              <a:rPr lang="it-IT" sz="1200" dirty="0" smtClean="0">
                <a:solidFill>
                  <a:schemeClr val="tx1"/>
                </a:solidFill>
              </a:rPr>
              <a:t>INTERNO . Gruppo estrusore/ventole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841" y="958849"/>
            <a:ext cx="6179653" cy="51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stampante 3D – Descrizione</a:t>
            </a:r>
            <a:br>
              <a:rPr lang="it-IT" dirty="0" smtClean="0"/>
            </a:br>
            <a:r>
              <a:rPr lang="it-IT" sz="1200" dirty="0" smtClean="0">
                <a:solidFill>
                  <a:schemeClr val="tx1"/>
                </a:solidFill>
              </a:rPr>
              <a:t>INTERNO – percorso filamento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200" y="1530350"/>
            <a:ext cx="64516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1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stampante 3D – Descrizione</a:t>
            </a:r>
            <a:br>
              <a:rPr lang="it-IT" dirty="0" smtClean="0"/>
            </a:br>
            <a:r>
              <a:rPr lang="it-IT" sz="1200" dirty="0" smtClean="0">
                <a:solidFill>
                  <a:schemeClr val="tx1"/>
                </a:solidFill>
              </a:rPr>
              <a:t>INTERNO - piatto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011" y="1408706"/>
            <a:ext cx="5676284" cy="44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stampante 3D – Descrizione</a:t>
            </a:r>
            <a:br>
              <a:rPr lang="it-IT" dirty="0" smtClean="0"/>
            </a:br>
            <a:r>
              <a:rPr lang="it-IT" sz="1200" dirty="0" smtClean="0">
                <a:solidFill>
                  <a:schemeClr val="tx1"/>
                </a:solidFill>
              </a:rPr>
              <a:t>INTERNO – calibrazione/filamento/laccatura 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860" y="1660359"/>
            <a:ext cx="6253191" cy="35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6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Disegno 3D</a:t>
            </a:r>
            <a:r>
              <a:rPr lang="it-IT" dirty="0"/>
              <a:t> </a:t>
            </a:r>
            <a:r>
              <a:rPr lang="it-IT" dirty="0" smtClean="0"/>
              <a:t>- </a:t>
            </a:r>
            <a:r>
              <a:rPr lang="it-IT" dirty="0"/>
              <a:t>Il file .STL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9561" y="715964"/>
            <a:ext cx="8280986" cy="194914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Il primo passo verso la stampa 3D è il disegno 3D.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Un disegno 3D possiamo ottenerlo in diversi modi, ad esempio attraverso un SW di disegno CAD.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Ecco tre esempi: Autocad (a pagamento), 123D Design (free- ora Fusion360), </a:t>
            </a:r>
            <a:r>
              <a:rPr lang="it-IT" dirty="0" err="1" smtClean="0">
                <a:cs typeface="Arial" charset="0"/>
              </a:rPr>
              <a:t>Tinkercad</a:t>
            </a:r>
            <a:r>
              <a:rPr lang="it-IT" dirty="0" smtClean="0">
                <a:cs typeface="Arial" charset="0"/>
              </a:rPr>
              <a:t> (free online).</a:t>
            </a:r>
          </a:p>
          <a:p>
            <a:pPr marL="0" indent="0">
              <a:buClr>
                <a:srgbClr val="FF0000"/>
              </a:buClr>
              <a:buNone/>
            </a:pPr>
            <a:endParaRPr lang="it-IT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90" y="2665103"/>
            <a:ext cx="2818563" cy="21139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216" y="2665103"/>
            <a:ext cx="2536798" cy="17890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0473" y="4636109"/>
            <a:ext cx="3270372" cy="176720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7199" y="3248526"/>
            <a:ext cx="1082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AUTOCAD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808660" y="4083475"/>
            <a:ext cx="1664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123D Design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56613" y="4972564"/>
            <a:ext cx="118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FF0000"/>
                </a:solidFill>
              </a:rPr>
              <a:t>Tinkercad</a:t>
            </a:r>
            <a:endParaRPr lang="it-I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03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Disegno 3D - Struttura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9561" y="715964"/>
            <a:ext cx="8280986" cy="113690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Il disegno 3D (adatto per la stampa) è formato da un insieme di triangoli che danno origine ad una struttura ermeticamente chiusa. </a:t>
            </a:r>
            <a:r>
              <a:rPr lang="it-IT" u="sng" dirty="0" smtClean="0">
                <a:cs typeface="Arial" charset="0"/>
              </a:rPr>
              <a:t>Una struttura non ermeticamente chiusa risulta non stampabile. </a:t>
            </a:r>
          </a:p>
          <a:p>
            <a:pPr marL="0" indent="0">
              <a:buClr>
                <a:srgbClr val="FF0000"/>
              </a:buClr>
              <a:buNone/>
            </a:pPr>
            <a:endParaRPr lang="it-IT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330" y="2183646"/>
            <a:ext cx="4238377" cy="16488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246" y="3832477"/>
            <a:ext cx="5377616" cy="23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5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Disegno 3D - Scanner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9562" y="715963"/>
            <a:ext cx="8280986" cy="1001879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Un altro metodo che ci permette di ottenere un disegno 3D (quindi un file .STL) è quello di utilizzare uno </a:t>
            </a:r>
            <a:r>
              <a:rPr lang="it-IT" b="1" dirty="0" smtClean="0">
                <a:cs typeface="Arial" charset="0"/>
              </a:rPr>
              <a:t>SCANNER.</a:t>
            </a:r>
          </a:p>
          <a:p>
            <a:pPr marL="0" indent="0">
              <a:buClr>
                <a:srgbClr val="FF0000"/>
              </a:buClr>
              <a:buNone/>
            </a:pPr>
            <a:endParaRPr lang="it-IT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7580" y="1949116"/>
            <a:ext cx="5016042" cy="274210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3137" y="4993105"/>
            <a:ext cx="780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Ne esistono di diversi modelli sul mercato con prezzi che vanno dalle poche centinaia di euro fino alle diverse migliaia. La soluzione in foto è l’ideale per il nostro scanner, ovvero </a:t>
            </a:r>
            <a:r>
              <a:rPr lang="it-IT" u="sng" dirty="0" smtClean="0">
                <a:solidFill>
                  <a:srgbClr val="000000"/>
                </a:solidFill>
              </a:rPr>
              <a:t>cavalletto + piatto girevole</a:t>
            </a:r>
            <a:r>
              <a:rPr lang="it-IT" dirty="0" smtClean="0">
                <a:solidFill>
                  <a:srgbClr val="000000"/>
                </a:solidFill>
              </a:rPr>
              <a:t>.</a:t>
            </a: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3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</a:t>
            </a:r>
            <a:r>
              <a:rPr lang="it-IT" dirty="0" smtClean="0"/>
              <a:t>isegno 3D – Scanner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09562" y="715963"/>
            <a:ext cx="82569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 Sans" panose="00000500000000000000" pitchFamily="2" charset="0"/>
                <a:cs typeface="Arial" charset="0"/>
              </a:rPr>
              <a:t>Il software dello scanner ci permette di generare un file 3D in formato </a:t>
            </a:r>
            <a:r>
              <a:rPr lang="it-IT" b="1" dirty="0">
                <a:solidFill>
                  <a:srgbClr val="000000"/>
                </a:solidFill>
                <a:latin typeface="TIM Sans" panose="00000500000000000000" pitchFamily="2" charset="0"/>
                <a:cs typeface="Arial" charset="0"/>
              </a:rPr>
              <a:t>.STL </a:t>
            </a:r>
            <a:r>
              <a:rPr lang="it-IT" dirty="0">
                <a:solidFill>
                  <a:srgbClr val="000000"/>
                </a:solidFill>
                <a:latin typeface="TIM Sans" panose="00000500000000000000" pitchFamily="2" charset="0"/>
                <a:cs typeface="Arial" charset="0"/>
              </a:rPr>
              <a:t>. Con uno scanner manuale come il nostro è fondamentale eseguire movimenti intorno all’oggetto molto lenti e con mano </a:t>
            </a:r>
            <a:r>
              <a:rPr lang="it-IT" dirty="0" smtClean="0">
                <a:solidFill>
                  <a:srgbClr val="000000"/>
                </a:solidFill>
                <a:latin typeface="TIM Sans" panose="00000500000000000000" pitchFamily="2" charset="0"/>
                <a:cs typeface="Arial" charset="0"/>
              </a:rPr>
              <a:t>ferma. L’interfaccia utente è molto semplice e richiede poche impostazioni.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29" y="2548891"/>
            <a:ext cx="5258550" cy="30970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695" y="2096074"/>
            <a:ext cx="2688222" cy="34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9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</a:t>
            </a:r>
            <a:r>
              <a:rPr lang="it-IT" dirty="0" smtClean="0"/>
              <a:t>isegno 3D – </a:t>
            </a:r>
            <a:r>
              <a:rPr lang="it-IT" dirty="0" err="1" smtClean="0"/>
              <a:t>Repository</a:t>
            </a:r>
            <a:r>
              <a:rPr lang="it-IT" dirty="0" smtClean="0"/>
              <a:t> WEB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09562" y="884405"/>
            <a:ext cx="8256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 Sans" panose="00000500000000000000" pitchFamily="2" charset="0"/>
                <a:cs typeface="Arial" charset="0"/>
                <a:hlinkClick r:id="rId2"/>
              </a:rPr>
              <a:t>https://www.thingiverse.com</a:t>
            </a:r>
            <a:r>
              <a:rPr lang="it-IT" dirty="0" smtClean="0">
                <a:solidFill>
                  <a:srgbClr val="000000"/>
                </a:solidFill>
                <a:latin typeface="TIM Sans" panose="00000500000000000000" pitchFamily="2" charset="0"/>
                <a:cs typeface="Arial" charset="0"/>
                <a:hlinkClick r:id="rId2"/>
              </a:rPr>
              <a:t>/</a:t>
            </a:r>
            <a:endParaRPr lang="it-IT" dirty="0" smtClean="0">
              <a:solidFill>
                <a:srgbClr val="000000"/>
              </a:solidFill>
              <a:latin typeface="TIM Sans" panose="00000500000000000000" pitchFamily="2" charset="0"/>
              <a:cs typeface="Arial" charset="0"/>
            </a:endParaRPr>
          </a:p>
          <a:p>
            <a:r>
              <a:rPr lang="it-IT" dirty="0">
                <a:hlinkClick r:id="rId3"/>
              </a:rPr>
              <a:t>http://www.yeggi.com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r>
              <a:rPr lang="it-IT" dirty="0" smtClean="0"/>
              <a:t>Dal web è possibile scaricare file .STL di oggetti disegnati in 3D.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537" y="2326393"/>
            <a:ext cx="4115430" cy="27112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052" y="2326393"/>
            <a:ext cx="4030580" cy="27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4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 cosa parleremo</a:t>
            </a:r>
            <a:endParaRPr lang="it-IT" dirty="0"/>
          </a:p>
        </p:txBody>
      </p:sp>
      <p:sp>
        <p:nvSpPr>
          <p:cNvPr id="37" name="Segnaposto testo 36"/>
          <p:cNvSpPr>
            <a:spLocks noGrp="1"/>
          </p:cNvSpPr>
          <p:nvPr>
            <p:ph type="body" sz="quarter" idx="12"/>
          </p:nvPr>
        </p:nvSpPr>
        <p:spPr>
          <a:xfrm>
            <a:off x="740724" y="1050179"/>
            <a:ext cx="7920000" cy="210244"/>
          </a:xfrm>
        </p:spPr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#</a:t>
            </a:r>
            <a:r>
              <a:rPr lang="it-IT" dirty="0">
                <a:solidFill>
                  <a:schemeClr val="accent2"/>
                </a:solidFill>
              </a:rPr>
              <a:t>1 </a:t>
            </a:r>
            <a:r>
              <a:rPr lang="it-IT" dirty="0" smtClean="0">
                <a:solidFill>
                  <a:schemeClr val="accent2"/>
                </a:solidFill>
              </a:rPr>
              <a:t>Cenni storici sulla stampa 3D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8" name="Segnaposto testo 37"/>
          <p:cNvSpPr>
            <a:spLocks noGrp="1"/>
          </p:cNvSpPr>
          <p:nvPr>
            <p:ph type="body" sz="quarter" idx="20"/>
          </p:nvPr>
        </p:nvSpPr>
        <p:spPr>
          <a:xfrm>
            <a:off x="749132" y="3520318"/>
            <a:ext cx="7920000" cy="2520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AUTOCAD &gt; File .STL &gt; SLICING (Cura) &gt; file .GCODE </a:t>
            </a:r>
            <a:r>
              <a:rPr lang="it-IT" sz="1050" dirty="0" smtClean="0">
                <a:solidFill>
                  <a:schemeClr val="tx1"/>
                </a:solidFill>
              </a:rPr>
              <a:t>&gt; esecuzione stampa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5" name="Segnaposto testo 44"/>
          <p:cNvSpPr>
            <a:spLocks noGrp="1"/>
          </p:cNvSpPr>
          <p:nvPr>
            <p:ph type="body" sz="quarter" idx="48"/>
          </p:nvPr>
        </p:nvSpPr>
        <p:spPr>
          <a:xfrm>
            <a:off x="740724" y="1568382"/>
            <a:ext cx="7920000" cy="252000"/>
          </a:xfrm>
        </p:spPr>
        <p:txBody>
          <a:bodyPr/>
          <a:lstStyle/>
          <a:p>
            <a:r>
              <a:rPr lang="it-IT" sz="1100" dirty="0">
                <a:solidFill>
                  <a:schemeClr val="tx1"/>
                </a:solidFill>
              </a:rPr>
              <a:t>Arduino, il «cervello» della nostra stampante 3D</a:t>
            </a: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62" y="1132441"/>
            <a:ext cx="256332" cy="45719"/>
          </a:xfrm>
          <a:prstGeom prst="rect">
            <a:avLst/>
          </a:prstGeom>
        </p:spPr>
      </p:pic>
      <p:sp>
        <p:nvSpPr>
          <p:cNvPr id="16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Workshop 3D </a:t>
            </a:r>
            <a:r>
              <a:rPr lang="it-IT" dirty="0" err="1" smtClean="0"/>
              <a:t>printing</a:t>
            </a:r>
            <a:endParaRPr lang="it-IT" dirty="0"/>
          </a:p>
        </p:txBody>
      </p:sp>
      <p:sp>
        <p:nvSpPr>
          <p:cNvPr id="17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Mauro Florio, 3D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printing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technical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support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45" y="2017503"/>
            <a:ext cx="256332" cy="45719"/>
          </a:xfrm>
          <a:prstGeom prst="rect">
            <a:avLst/>
          </a:prstGeom>
        </p:spPr>
      </p:pic>
      <p:sp>
        <p:nvSpPr>
          <p:cNvPr id="28" name="Segnaposto testo 36"/>
          <p:cNvSpPr>
            <a:spLocks noGrp="1"/>
          </p:cNvSpPr>
          <p:nvPr>
            <p:ph type="body" sz="quarter" idx="12"/>
          </p:nvPr>
        </p:nvSpPr>
        <p:spPr>
          <a:xfrm>
            <a:off x="740724" y="1958100"/>
            <a:ext cx="7920000" cy="210244"/>
          </a:xfrm>
        </p:spPr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#2 La stampante 3D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62" y="2654774"/>
            <a:ext cx="256332" cy="45719"/>
          </a:xfrm>
          <a:prstGeom prst="rect">
            <a:avLst/>
          </a:prstGeom>
        </p:spPr>
      </p:pic>
      <p:sp>
        <p:nvSpPr>
          <p:cNvPr id="30" name="Segnaposto testo 37"/>
          <p:cNvSpPr>
            <a:spLocks noGrp="1"/>
          </p:cNvSpPr>
          <p:nvPr>
            <p:ph type="body" sz="quarter" idx="20"/>
          </p:nvPr>
        </p:nvSpPr>
        <p:spPr>
          <a:xfrm>
            <a:off x="740724" y="1353307"/>
            <a:ext cx="7920000" cy="252000"/>
          </a:xfrm>
        </p:spPr>
        <p:txBody>
          <a:bodyPr/>
          <a:lstStyle/>
          <a:p>
            <a:r>
              <a:rPr lang="it-IT" sz="1100" dirty="0" smtClean="0">
                <a:solidFill>
                  <a:schemeClr val="tx1"/>
                </a:solidFill>
              </a:rPr>
              <a:t>Stampa FDM/FFF (1989-2009)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32" name="Segnaposto testo 44"/>
          <p:cNvSpPr>
            <a:spLocks noGrp="1"/>
          </p:cNvSpPr>
          <p:nvPr>
            <p:ph type="body" sz="quarter" idx="48"/>
          </p:nvPr>
        </p:nvSpPr>
        <p:spPr>
          <a:xfrm>
            <a:off x="740724" y="2227628"/>
            <a:ext cx="7920000" cy="2520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Esterno/interno/preparazione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3" name="Segnaposto testo 36"/>
          <p:cNvSpPr>
            <a:spLocks noGrp="1"/>
          </p:cNvSpPr>
          <p:nvPr>
            <p:ph type="body" sz="quarter" idx="12"/>
          </p:nvPr>
        </p:nvSpPr>
        <p:spPr>
          <a:xfrm>
            <a:off x="749132" y="2572512"/>
            <a:ext cx="7920000" cy="210244"/>
          </a:xfrm>
        </p:spPr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#3 Disegno 3D - Il file .STL 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6" name="Segnaposto testo 44"/>
          <p:cNvSpPr>
            <a:spLocks noGrp="1"/>
          </p:cNvSpPr>
          <p:nvPr>
            <p:ph type="body" sz="quarter" idx="48"/>
          </p:nvPr>
        </p:nvSpPr>
        <p:spPr>
          <a:xfrm>
            <a:off x="749132" y="2842040"/>
            <a:ext cx="7920000" cy="25200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SW (AutoCAD, </a:t>
            </a:r>
            <a:r>
              <a:rPr lang="it-IT" dirty="0" err="1" smtClean="0">
                <a:solidFill>
                  <a:schemeClr val="tx1"/>
                </a:solidFill>
              </a:rPr>
              <a:t>Tinkercad</a:t>
            </a:r>
            <a:r>
              <a:rPr lang="it-IT" dirty="0" smtClean="0">
                <a:solidFill>
                  <a:schemeClr val="tx1"/>
                </a:solidFill>
              </a:rPr>
              <a:t>, 123D design)-</a:t>
            </a:r>
            <a:r>
              <a:rPr lang="it-IT" dirty="0" err="1" smtClean="0">
                <a:solidFill>
                  <a:schemeClr val="tx1"/>
                </a:solidFill>
              </a:rPr>
              <a:t>Repository</a:t>
            </a:r>
            <a:r>
              <a:rPr lang="it-IT" dirty="0" smtClean="0">
                <a:solidFill>
                  <a:schemeClr val="tx1"/>
                </a:solidFill>
              </a:rPr>
              <a:t>-Scanner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173" y="3343424"/>
            <a:ext cx="256054" cy="42676"/>
          </a:xfrm>
          <a:prstGeom prst="rect">
            <a:avLst/>
          </a:prstGeom>
        </p:spPr>
      </p:pic>
      <p:sp>
        <p:nvSpPr>
          <p:cNvPr id="19" name="Segnaposto testo 36"/>
          <p:cNvSpPr>
            <a:spLocks noGrp="1"/>
          </p:cNvSpPr>
          <p:nvPr>
            <p:ph type="body" sz="quarter" idx="12"/>
          </p:nvPr>
        </p:nvSpPr>
        <p:spPr>
          <a:xfrm>
            <a:off x="740724" y="3246573"/>
            <a:ext cx="7920000" cy="210244"/>
          </a:xfrm>
        </p:spPr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#4 </a:t>
            </a:r>
            <a:r>
              <a:rPr lang="it-IT" dirty="0" err="1" smtClean="0">
                <a:solidFill>
                  <a:schemeClr val="accent2"/>
                </a:solidFill>
              </a:rPr>
              <a:t>Slicing</a:t>
            </a:r>
            <a:r>
              <a:rPr lang="it-IT" dirty="0" smtClean="0">
                <a:solidFill>
                  <a:schemeClr val="accent2"/>
                </a:solidFill>
              </a:rPr>
              <a:t> (Cura) - Il file .GCODE (stampa)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256" y="4006171"/>
            <a:ext cx="256332" cy="45719"/>
          </a:xfrm>
          <a:prstGeom prst="rect">
            <a:avLst/>
          </a:prstGeom>
        </p:spPr>
      </p:pic>
      <p:sp>
        <p:nvSpPr>
          <p:cNvPr id="21" name="Segnaposto testo 36"/>
          <p:cNvSpPr>
            <a:spLocks noGrp="1"/>
          </p:cNvSpPr>
          <p:nvPr>
            <p:ph type="body" sz="quarter" idx="12"/>
          </p:nvPr>
        </p:nvSpPr>
        <p:spPr>
          <a:xfrm>
            <a:off x="740724" y="3943456"/>
            <a:ext cx="7920000" cy="210244"/>
          </a:xfrm>
        </p:spPr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#5 Q &amp; A </a:t>
            </a:r>
            <a:endParaRPr lang="it-I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7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Slicing</a:t>
            </a:r>
            <a:r>
              <a:rPr lang="it-IT" dirty="0" smtClean="0"/>
              <a:t> (Cura) – Da .STL a .GCODE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9561" y="715963"/>
            <a:ext cx="8280986" cy="176254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u="sng" dirty="0" smtClean="0">
                <a:cs typeface="Arial" charset="0"/>
              </a:rPr>
              <a:t>Una volta disegnato l’oggetto </a:t>
            </a:r>
            <a:r>
              <a:rPr lang="it-IT" dirty="0" smtClean="0">
                <a:cs typeface="Arial" charset="0"/>
              </a:rPr>
              <a:t>con un software CAD, oppure dopo l’acquisizione tramite scanner </a:t>
            </a:r>
            <a:r>
              <a:rPr lang="it-IT" u="sng" dirty="0" smtClean="0">
                <a:cs typeface="Arial" charset="0"/>
              </a:rPr>
              <a:t>dobbiamo esportare il nostro lavoro in formato </a:t>
            </a:r>
            <a:r>
              <a:rPr lang="it-IT" b="1" u="sng" dirty="0" smtClean="0">
                <a:cs typeface="Arial" charset="0"/>
              </a:rPr>
              <a:t>.STL </a:t>
            </a:r>
            <a:r>
              <a:rPr lang="it-IT" u="sng" dirty="0" smtClean="0">
                <a:cs typeface="Arial" charset="0"/>
              </a:rPr>
              <a:t>(o </a:t>
            </a:r>
            <a:r>
              <a:rPr lang="it-IT" b="1" u="sng" dirty="0" smtClean="0">
                <a:cs typeface="Arial" charset="0"/>
              </a:rPr>
              <a:t>.</a:t>
            </a:r>
            <a:r>
              <a:rPr lang="it-IT" b="1" u="sng" dirty="0" err="1" smtClean="0">
                <a:cs typeface="Arial" charset="0"/>
              </a:rPr>
              <a:t>obj</a:t>
            </a:r>
            <a:r>
              <a:rPr lang="it-IT" u="sng" dirty="0" smtClean="0">
                <a:cs typeface="Arial" charset="0"/>
              </a:rPr>
              <a:t>)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Il formato </a:t>
            </a:r>
            <a:r>
              <a:rPr lang="it-IT" b="1" dirty="0" smtClean="0">
                <a:cs typeface="Arial" charset="0"/>
              </a:rPr>
              <a:t>.STL </a:t>
            </a:r>
            <a:r>
              <a:rPr lang="it-IT" dirty="0" smtClean="0">
                <a:cs typeface="Arial" charset="0"/>
              </a:rPr>
              <a:t>è disponibile su tutti i </a:t>
            </a:r>
            <a:r>
              <a:rPr lang="it-IT" dirty="0" err="1" smtClean="0">
                <a:cs typeface="Arial" charset="0"/>
              </a:rPr>
              <a:t>sw</a:t>
            </a:r>
            <a:r>
              <a:rPr lang="it-IT" dirty="0" smtClean="0">
                <a:cs typeface="Arial" charset="0"/>
              </a:rPr>
              <a:t> di disegno 3D ed è il tipo di file che il software </a:t>
            </a:r>
            <a:r>
              <a:rPr lang="it-IT" b="1" dirty="0" smtClean="0">
                <a:cs typeface="Arial" charset="0"/>
              </a:rPr>
              <a:t>Cura</a:t>
            </a:r>
            <a:r>
              <a:rPr lang="it-IT" dirty="0" smtClean="0">
                <a:cs typeface="Arial" charset="0"/>
              </a:rPr>
              <a:t> è in grado di ‘affettare’ (to </a:t>
            </a:r>
            <a:r>
              <a:rPr lang="it-IT" dirty="0" err="1" smtClean="0">
                <a:cs typeface="Arial" charset="0"/>
              </a:rPr>
              <a:t>slice</a:t>
            </a:r>
            <a:r>
              <a:rPr lang="it-IT" dirty="0" smtClean="0">
                <a:cs typeface="Arial" charset="0"/>
              </a:rPr>
              <a:t>) generando un file </a:t>
            </a:r>
            <a:r>
              <a:rPr lang="it-IT" b="1" dirty="0" smtClean="0">
                <a:cs typeface="Arial" charset="0"/>
              </a:rPr>
              <a:t>.GCODE </a:t>
            </a:r>
            <a:r>
              <a:rPr lang="it-IT" dirty="0" smtClean="0">
                <a:cs typeface="Arial" charset="0"/>
              </a:rPr>
              <a:t>da passare alla stampante tramite scheda </a:t>
            </a:r>
            <a:r>
              <a:rPr lang="it-IT" b="1" dirty="0" smtClean="0">
                <a:cs typeface="Arial" charset="0"/>
              </a:rPr>
              <a:t>SD</a:t>
            </a:r>
            <a:r>
              <a:rPr lang="it-IT" dirty="0" smtClean="0">
                <a:cs typeface="Arial" charset="0"/>
              </a:rPr>
              <a:t>.</a:t>
            </a:r>
            <a:endParaRPr lang="it-IT" b="1" dirty="0" smtClean="0"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it-IT" dirty="0">
              <a:cs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912" y="3188369"/>
            <a:ext cx="6593708" cy="32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8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93783" y="4104775"/>
            <a:ext cx="8280986" cy="2753225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Ricapitolando: da </a:t>
            </a:r>
            <a:r>
              <a:rPr lang="it-IT" b="1" dirty="0" smtClean="0">
                <a:cs typeface="Arial" charset="0"/>
              </a:rPr>
              <a:t>CAD, scanner o download </a:t>
            </a:r>
            <a:r>
              <a:rPr lang="it-IT" dirty="0" smtClean="0">
                <a:cs typeface="Arial" charset="0"/>
              </a:rPr>
              <a:t>ricaviamo un disegno 3D in formato </a:t>
            </a:r>
            <a:r>
              <a:rPr lang="it-IT" b="1" dirty="0" smtClean="0">
                <a:cs typeface="Arial" charset="0"/>
              </a:rPr>
              <a:t>.STL</a:t>
            </a:r>
            <a:r>
              <a:rPr lang="it-IT" dirty="0">
                <a:cs typeface="Arial" charset="0"/>
              </a:rPr>
              <a:t>. </a:t>
            </a:r>
            <a:r>
              <a:rPr lang="it-IT" b="1" dirty="0">
                <a:cs typeface="Arial" charset="0"/>
              </a:rPr>
              <a:t>Cura</a:t>
            </a:r>
            <a:r>
              <a:rPr lang="it-IT" dirty="0">
                <a:cs typeface="Arial" charset="0"/>
              </a:rPr>
              <a:t> prende </a:t>
            </a:r>
            <a:r>
              <a:rPr lang="it-IT" dirty="0" smtClean="0">
                <a:cs typeface="Arial" charset="0"/>
              </a:rPr>
              <a:t>il file </a:t>
            </a:r>
            <a:r>
              <a:rPr lang="it-IT" b="1" dirty="0" smtClean="0">
                <a:cs typeface="Arial" charset="0"/>
              </a:rPr>
              <a:t>.STL </a:t>
            </a:r>
            <a:r>
              <a:rPr lang="it-IT" dirty="0" smtClean="0">
                <a:cs typeface="Arial" charset="0"/>
              </a:rPr>
              <a:t>e </a:t>
            </a:r>
            <a:r>
              <a:rPr lang="it-IT" dirty="0">
                <a:cs typeface="Arial" charset="0"/>
              </a:rPr>
              <a:t>lo </a:t>
            </a:r>
            <a:r>
              <a:rPr lang="it-IT" dirty="0" smtClean="0">
                <a:cs typeface="Arial" charset="0"/>
              </a:rPr>
              <a:t>«affetta» (ogni fetta </a:t>
            </a:r>
            <a:r>
              <a:rPr lang="it-IT" dirty="0">
                <a:cs typeface="Arial" charset="0"/>
              </a:rPr>
              <a:t>è un </a:t>
            </a:r>
            <a:r>
              <a:rPr lang="it-IT" b="1" dirty="0" err="1" smtClean="0">
                <a:cs typeface="Arial" charset="0"/>
              </a:rPr>
              <a:t>layer</a:t>
            </a:r>
            <a:r>
              <a:rPr lang="it-IT" dirty="0" smtClean="0">
                <a:cs typeface="Arial" charset="0"/>
              </a:rPr>
              <a:t>) generando un file </a:t>
            </a:r>
            <a:r>
              <a:rPr lang="it-IT" b="1" dirty="0" smtClean="0">
                <a:cs typeface="Arial" charset="0"/>
              </a:rPr>
              <a:t>.GCODE</a:t>
            </a:r>
            <a:r>
              <a:rPr lang="it-IT" dirty="0" smtClean="0">
                <a:cs typeface="Arial" charset="0"/>
              </a:rPr>
              <a:t>.</a:t>
            </a:r>
            <a:endParaRPr lang="it-IT" dirty="0"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Il file </a:t>
            </a:r>
            <a:r>
              <a:rPr lang="it-IT" b="1" dirty="0" smtClean="0">
                <a:cs typeface="Arial" charset="0"/>
              </a:rPr>
              <a:t>.GCODE </a:t>
            </a:r>
            <a:r>
              <a:rPr lang="it-IT" dirty="0" smtClean="0">
                <a:cs typeface="Arial" charset="0"/>
              </a:rPr>
              <a:t>viene salvato sulla </a:t>
            </a:r>
            <a:r>
              <a:rPr lang="it-IT" b="1" dirty="0" smtClean="0">
                <a:cs typeface="Arial" charset="0"/>
              </a:rPr>
              <a:t>scheda SD </a:t>
            </a:r>
            <a:r>
              <a:rPr lang="it-IT" dirty="0" smtClean="0">
                <a:cs typeface="Arial" charset="0"/>
              </a:rPr>
              <a:t>ed eseguito dalla </a:t>
            </a:r>
            <a:r>
              <a:rPr lang="it-IT" b="1" dirty="0" smtClean="0">
                <a:cs typeface="Arial" charset="0"/>
              </a:rPr>
              <a:t>stampante</a:t>
            </a:r>
            <a:r>
              <a:rPr lang="it-IT" dirty="0" smtClean="0">
                <a:cs typeface="Arial" charset="0"/>
              </a:rPr>
              <a:t>.</a:t>
            </a:r>
            <a:endParaRPr lang="it-IT" dirty="0">
              <a:cs typeface="Arial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309562" y="41204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Slicing</a:t>
            </a:r>
            <a:r>
              <a:rPr lang="it-IT" dirty="0" smtClean="0"/>
              <a:t> (Cura) – Da .STL a .GCODE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1560"/>
            <a:ext cx="9144000" cy="27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4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98963" y="767644"/>
            <a:ext cx="8280986" cy="2240252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b="1" dirty="0" smtClean="0">
                <a:cs typeface="Arial" charset="0"/>
              </a:rPr>
              <a:t>Cura</a:t>
            </a:r>
            <a:r>
              <a:rPr lang="it-IT" dirty="0" smtClean="0">
                <a:cs typeface="Arial" charset="0"/>
              </a:rPr>
              <a:t> è il software (</a:t>
            </a:r>
            <a:r>
              <a:rPr lang="it-IT" dirty="0" err="1" smtClean="0">
                <a:cs typeface="Arial" charset="0"/>
              </a:rPr>
              <a:t>slicer</a:t>
            </a:r>
            <a:r>
              <a:rPr lang="it-IT" dirty="0" smtClean="0">
                <a:cs typeface="Arial" charset="0"/>
              </a:rPr>
              <a:t>) che ci permette di ottenere un file </a:t>
            </a:r>
            <a:r>
              <a:rPr lang="it-IT" b="1" dirty="0" smtClean="0">
                <a:cs typeface="Arial" charset="0"/>
              </a:rPr>
              <a:t>.GCODE</a:t>
            </a:r>
            <a:r>
              <a:rPr lang="it-IT" dirty="0" smtClean="0">
                <a:cs typeface="Arial" charset="0"/>
              </a:rPr>
              <a:t>, questo file contiene tutte le informazioni relative alla stampa e tutti i parametri della stampante. </a:t>
            </a:r>
            <a:endParaRPr lang="it-IT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623" y="2286000"/>
            <a:ext cx="5643666" cy="352728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09562" y="41204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Slicing</a:t>
            </a:r>
            <a:r>
              <a:rPr lang="it-IT" dirty="0" smtClean="0"/>
              <a:t> (Cura) – Da .STL a .GCODE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359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98963" y="767644"/>
            <a:ext cx="8280986" cy="2240252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Ecco cosa fa </a:t>
            </a:r>
            <a:r>
              <a:rPr lang="it-IT" b="1" dirty="0" smtClean="0">
                <a:cs typeface="Arial" charset="0"/>
              </a:rPr>
              <a:t>CURA</a:t>
            </a:r>
            <a:r>
              <a:rPr lang="it-IT" dirty="0" smtClean="0">
                <a:cs typeface="Arial" charset="0"/>
              </a:rPr>
              <a:t> ad un oggetto </a:t>
            </a:r>
            <a:r>
              <a:rPr lang="it-IT" b="1" dirty="0" smtClean="0">
                <a:cs typeface="Arial" charset="0"/>
              </a:rPr>
              <a:t>.STL</a:t>
            </a:r>
            <a:endParaRPr lang="it-IT" b="1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408" y="1780673"/>
            <a:ext cx="8231542" cy="3356811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09562" y="41204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Slicing</a:t>
            </a:r>
            <a:r>
              <a:rPr lang="it-IT" dirty="0" smtClean="0"/>
              <a:t> (Cura) – Da .STL a .GCODE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100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98963" y="767644"/>
            <a:ext cx="8280986" cy="423482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Parametri di base per CURA.</a:t>
            </a:r>
            <a:endParaRPr lang="it-IT" b="1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63" y="1191126"/>
            <a:ext cx="2750393" cy="4739845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09562" y="41204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Slicing</a:t>
            </a:r>
            <a:r>
              <a:rPr lang="it-IT" dirty="0" smtClean="0"/>
              <a:t> (Cura) – Da .STL a .GCODE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936" y="1900988"/>
            <a:ext cx="5390389" cy="33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8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98963" y="767644"/>
            <a:ext cx="8280986" cy="423482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Parametri avanzati per CURA.</a:t>
            </a:r>
            <a:endParaRPr lang="it-IT" b="1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699" y="1191126"/>
            <a:ext cx="3080563" cy="5396298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09562" y="41204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Slicing</a:t>
            </a:r>
            <a:r>
              <a:rPr lang="it-IT" dirty="0" smtClean="0"/>
              <a:t> (Cura) – Da .STL a .GCODE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044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98963" y="767644"/>
            <a:ext cx="8280986" cy="423482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Parametri Expert per CURA.</a:t>
            </a:r>
            <a:endParaRPr lang="it-IT" b="1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927" y="1158443"/>
            <a:ext cx="4620126" cy="508996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09562" y="41204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Slicing</a:t>
            </a:r>
            <a:r>
              <a:rPr lang="it-IT" dirty="0" smtClean="0"/>
              <a:t> (Cura) – Da .STL a .GCODE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338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98963" y="767644"/>
            <a:ext cx="8280986" cy="423482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Interfaccia CURA.</a:t>
            </a:r>
            <a:endParaRPr lang="it-IT" b="1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6927" y="1212361"/>
            <a:ext cx="5285234" cy="5066785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309562" y="41204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Slicing</a:t>
            </a:r>
            <a:r>
              <a:rPr lang="it-IT" dirty="0" smtClean="0"/>
              <a:t> (Cura) – Da .STL a .GCODE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466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309562" y="41204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accent2"/>
                </a:solidFill>
                <a:latin typeface="TIM Sans Medium" panose="02020503040602060503" pitchFamily="18" charset="0"/>
                <a:ea typeface="+mj-ea"/>
                <a:cs typeface="+mj-cs"/>
              </a:defRPr>
            </a:lvl1pPr>
          </a:lstStyle>
          <a:p>
            <a:r>
              <a:rPr lang="it-IT" dirty="0" smtClean="0"/>
              <a:t>Mettiamo in pratica quanto appena appreso e procediamo con una stampa.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507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2400" dirty="0" smtClean="0">
                <a:cs typeface="Arial" charset="0"/>
              </a:rPr>
              <a:t>Buone stampe</a:t>
            </a:r>
          </a:p>
          <a:p>
            <a:r>
              <a:rPr lang="it-IT" sz="2400" dirty="0" smtClean="0">
                <a:cs typeface="Arial" charset="0"/>
              </a:rPr>
              <a:t>e grazie per l’attenzione</a:t>
            </a:r>
          </a:p>
          <a:p>
            <a:endParaRPr lang="it-IT" sz="2400" dirty="0">
              <a:cs typeface="Arial" charset="0"/>
            </a:endParaRPr>
          </a:p>
          <a:p>
            <a:r>
              <a:rPr lang="it-IT" sz="2400" dirty="0" smtClean="0">
                <a:cs typeface="Arial" charset="0"/>
              </a:rPr>
              <a:t>                 Mauro Florio </a:t>
            </a:r>
            <a:endParaRPr lang="it-IT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9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Cenni storici sulla stampa 3D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9562" y="952501"/>
            <a:ext cx="8365206" cy="4726404"/>
          </a:xfrm>
        </p:spPr>
        <p:txBody>
          <a:bodyPr/>
          <a:lstStyle/>
          <a:p>
            <a:r>
              <a:rPr lang="it-IT" b="1" dirty="0"/>
              <a:t>Tecnologia </a:t>
            </a:r>
            <a:r>
              <a:rPr lang="it-IT" b="1" u="sng" dirty="0"/>
              <a:t>FDM (</a:t>
            </a:r>
            <a:r>
              <a:rPr lang="it-IT" b="1" u="sng" dirty="0" err="1"/>
              <a:t>Fused</a:t>
            </a:r>
            <a:r>
              <a:rPr lang="it-IT" b="1" u="sng" dirty="0"/>
              <a:t> </a:t>
            </a:r>
            <a:r>
              <a:rPr lang="it-IT" b="1" u="sng" dirty="0" err="1"/>
              <a:t>Deposition</a:t>
            </a:r>
            <a:r>
              <a:rPr lang="it-IT" b="1" u="sng" dirty="0"/>
              <a:t> </a:t>
            </a:r>
            <a:r>
              <a:rPr lang="it-IT" b="1" u="sng" dirty="0" err="1" smtClean="0"/>
              <a:t>Modeling</a:t>
            </a:r>
            <a:r>
              <a:rPr lang="it-IT" b="1" u="sng" dirty="0" smtClean="0"/>
              <a:t>) </a:t>
            </a:r>
            <a:r>
              <a:rPr lang="it-IT" u="sng" dirty="0" smtClean="0"/>
              <a:t>o </a:t>
            </a:r>
            <a:r>
              <a:rPr lang="it-IT" b="1" u="sng" dirty="0"/>
              <a:t>FFF </a:t>
            </a:r>
            <a:r>
              <a:rPr lang="it-IT" u="sng" dirty="0"/>
              <a:t>(</a:t>
            </a:r>
            <a:r>
              <a:rPr lang="it-IT" b="1" u="sng" dirty="0" err="1" smtClean="0"/>
              <a:t>Fused</a:t>
            </a:r>
            <a:r>
              <a:rPr lang="it-IT" b="1" u="sng" dirty="0" smtClean="0"/>
              <a:t>  </a:t>
            </a:r>
            <a:r>
              <a:rPr lang="it-IT" b="1" u="sng" dirty="0" err="1" smtClean="0"/>
              <a:t>Filament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Fabrication</a:t>
            </a:r>
            <a:r>
              <a:rPr lang="it-IT" u="sng" dirty="0" smtClean="0"/>
              <a:t>) </a:t>
            </a:r>
          </a:p>
          <a:p>
            <a:r>
              <a:rPr lang="it-IT" b="1" dirty="0" smtClean="0">
                <a:solidFill>
                  <a:srgbClr val="004691"/>
                </a:solidFill>
              </a:rPr>
              <a:t>È </a:t>
            </a:r>
            <a:r>
              <a:rPr lang="it-IT" b="1" dirty="0">
                <a:solidFill>
                  <a:srgbClr val="004691"/>
                </a:solidFill>
              </a:rPr>
              <a:t>la tecnologia di stampa 3D maggiormente diffusa, dove la composizione </a:t>
            </a:r>
            <a:r>
              <a:rPr lang="it-IT" b="1" dirty="0" smtClean="0">
                <a:solidFill>
                  <a:srgbClr val="004691"/>
                </a:solidFill>
              </a:rPr>
              <a:t>dell'oggetto avviene per </a:t>
            </a:r>
            <a:r>
              <a:rPr lang="it-IT" b="1" dirty="0">
                <a:solidFill>
                  <a:srgbClr val="004691"/>
                </a:solidFill>
              </a:rPr>
              <a:t>deposizione ordinata di materiale polimerico </a:t>
            </a:r>
            <a:r>
              <a:rPr lang="it-IT" b="1" dirty="0" smtClean="0">
                <a:solidFill>
                  <a:srgbClr val="004691"/>
                </a:solidFill>
              </a:rPr>
              <a:t>fuso tramite </a:t>
            </a:r>
            <a:r>
              <a:rPr lang="it-IT" b="1" dirty="0">
                <a:solidFill>
                  <a:srgbClr val="004691"/>
                </a:solidFill>
              </a:rPr>
              <a:t>un ugello </a:t>
            </a:r>
            <a:r>
              <a:rPr lang="it-IT" b="1" dirty="0" smtClean="0">
                <a:solidFill>
                  <a:srgbClr val="004691"/>
                </a:solidFill>
              </a:rPr>
              <a:t>riscaldato a circa </a:t>
            </a:r>
            <a:r>
              <a:rPr lang="it-IT" b="1" dirty="0">
                <a:solidFill>
                  <a:srgbClr val="004691"/>
                </a:solidFill>
              </a:rPr>
              <a:t>200</a:t>
            </a:r>
            <a:r>
              <a:rPr lang="it-IT" b="1" dirty="0" smtClean="0">
                <a:solidFill>
                  <a:srgbClr val="004691"/>
                </a:solidFill>
              </a:rPr>
              <a:t>°(il materiale più </a:t>
            </a:r>
            <a:r>
              <a:rPr lang="it-IT" b="1" dirty="0">
                <a:solidFill>
                  <a:srgbClr val="004691"/>
                </a:solidFill>
              </a:rPr>
              <a:t>diffuso </a:t>
            </a:r>
            <a:r>
              <a:rPr lang="it-IT" b="1" dirty="0" smtClean="0">
                <a:solidFill>
                  <a:srgbClr val="004691"/>
                </a:solidFill>
              </a:rPr>
              <a:t>per questo tipo di stampa è il </a:t>
            </a:r>
            <a:r>
              <a:rPr lang="it-IT" b="1" dirty="0">
                <a:solidFill>
                  <a:srgbClr val="004691"/>
                </a:solidFill>
              </a:rPr>
              <a:t>PLA ovvero acido </a:t>
            </a:r>
            <a:r>
              <a:rPr lang="it-IT" b="1" dirty="0" err="1">
                <a:solidFill>
                  <a:srgbClr val="004691"/>
                </a:solidFill>
              </a:rPr>
              <a:t>polilattico</a:t>
            </a:r>
            <a:r>
              <a:rPr lang="it-IT" b="1" dirty="0">
                <a:solidFill>
                  <a:srgbClr val="004691"/>
                </a:solidFill>
              </a:rPr>
              <a:t>, un derivato del mais) . </a:t>
            </a:r>
            <a:r>
              <a:rPr lang="it-IT" b="1" dirty="0" smtClean="0">
                <a:solidFill>
                  <a:srgbClr val="004691"/>
                </a:solidFill>
              </a:rPr>
              <a:t>La deposizione del materiale fuso avviene strato dopo strato (</a:t>
            </a:r>
            <a:r>
              <a:rPr lang="it-IT" b="1" dirty="0" err="1" smtClean="0">
                <a:solidFill>
                  <a:srgbClr val="004691"/>
                </a:solidFill>
              </a:rPr>
              <a:t>layer</a:t>
            </a:r>
            <a:r>
              <a:rPr lang="it-IT" b="1" dirty="0" smtClean="0">
                <a:solidFill>
                  <a:srgbClr val="004691"/>
                </a:solidFill>
              </a:rPr>
              <a:t>) facendo in modo che ogni </a:t>
            </a:r>
            <a:r>
              <a:rPr lang="it-IT" b="1" dirty="0" err="1" smtClean="0">
                <a:solidFill>
                  <a:srgbClr val="004691"/>
                </a:solidFill>
              </a:rPr>
              <a:t>layer</a:t>
            </a:r>
            <a:r>
              <a:rPr lang="it-IT" b="1" dirty="0" smtClean="0">
                <a:solidFill>
                  <a:srgbClr val="004691"/>
                </a:solidFill>
              </a:rPr>
              <a:t> si appoggi sul precedente </a:t>
            </a:r>
            <a:r>
              <a:rPr lang="it-IT" b="1" u="sng" dirty="0" smtClean="0">
                <a:solidFill>
                  <a:srgbClr val="004691"/>
                </a:solidFill>
              </a:rPr>
              <a:t>(principio </a:t>
            </a:r>
            <a:r>
              <a:rPr lang="it-IT" b="1" u="sng" dirty="0">
                <a:solidFill>
                  <a:srgbClr val="004691"/>
                </a:solidFill>
              </a:rPr>
              <a:t>"</a:t>
            </a:r>
            <a:r>
              <a:rPr lang="it-IT" b="1" u="sng" dirty="0" smtClean="0">
                <a:solidFill>
                  <a:srgbClr val="004691"/>
                </a:solidFill>
              </a:rPr>
              <a:t>additivo").</a:t>
            </a:r>
          </a:p>
          <a:p>
            <a:r>
              <a:rPr lang="it-IT" b="1" dirty="0" smtClean="0">
                <a:solidFill>
                  <a:srgbClr val="004691"/>
                </a:solidFill>
              </a:rPr>
              <a:t>Il brevetto (</a:t>
            </a:r>
            <a:r>
              <a:rPr lang="it-IT" b="1" dirty="0">
                <a:solidFill>
                  <a:srgbClr val="004691"/>
                </a:solidFill>
              </a:rPr>
              <a:t>FDM</a:t>
            </a:r>
            <a:r>
              <a:rPr lang="it-IT" b="1" dirty="0" smtClean="0">
                <a:solidFill>
                  <a:srgbClr val="004691"/>
                </a:solidFill>
              </a:rPr>
              <a:t>) risale alla fine degli anni ‘</a:t>
            </a:r>
            <a:r>
              <a:rPr lang="it-IT" b="1" dirty="0">
                <a:solidFill>
                  <a:srgbClr val="004691"/>
                </a:solidFill>
              </a:rPr>
              <a:t>80 </a:t>
            </a:r>
            <a:r>
              <a:rPr lang="it-IT" b="1" dirty="0" smtClean="0">
                <a:solidFill>
                  <a:srgbClr val="004691"/>
                </a:solidFill>
              </a:rPr>
              <a:t>depositato </a:t>
            </a:r>
            <a:r>
              <a:rPr lang="it-IT" b="1" dirty="0">
                <a:solidFill>
                  <a:srgbClr val="004691"/>
                </a:solidFill>
              </a:rPr>
              <a:t>da Scott </a:t>
            </a:r>
            <a:r>
              <a:rPr lang="it-IT" b="1" dirty="0" err="1" smtClean="0">
                <a:solidFill>
                  <a:srgbClr val="004691"/>
                </a:solidFill>
              </a:rPr>
              <a:t>Crump</a:t>
            </a:r>
            <a:r>
              <a:rPr lang="it-IT" b="1" dirty="0" smtClean="0">
                <a:solidFill>
                  <a:srgbClr val="004691"/>
                </a:solidFill>
              </a:rPr>
              <a:t>, scaduto poi nel 2009; per </a:t>
            </a:r>
            <a:r>
              <a:rPr lang="it-IT" b="1" dirty="0">
                <a:solidFill>
                  <a:srgbClr val="004691"/>
                </a:solidFill>
              </a:rPr>
              <a:t>questo i successivi produttori di stampanti che </a:t>
            </a:r>
            <a:r>
              <a:rPr lang="it-IT" b="1" dirty="0" smtClean="0">
                <a:solidFill>
                  <a:srgbClr val="004691"/>
                </a:solidFill>
              </a:rPr>
              <a:t>utilizzarono </a:t>
            </a:r>
            <a:r>
              <a:rPr lang="it-IT" b="1" dirty="0">
                <a:solidFill>
                  <a:srgbClr val="004691"/>
                </a:solidFill>
              </a:rPr>
              <a:t>il medesimo principio </a:t>
            </a:r>
            <a:r>
              <a:rPr lang="it-IT" b="1" dirty="0" smtClean="0">
                <a:solidFill>
                  <a:srgbClr val="004691"/>
                </a:solidFill>
              </a:rPr>
              <a:t>di lavorazione coniarono un </a:t>
            </a:r>
            <a:r>
              <a:rPr lang="it-IT" b="1" dirty="0">
                <a:solidFill>
                  <a:srgbClr val="004691"/>
                </a:solidFill>
              </a:rPr>
              <a:t>acronimo alternativo: FFF (Fabbricazione a Fusione </a:t>
            </a:r>
            <a:r>
              <a:rPr lang="it-IT" b="1" dirty="0" smtClean="0">
                <a:solidFill>
                  <a:srgbClr val="004691"/>
                </a:solidFill>
              </a:rPr>
              <a:t>di Filamento).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770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159" y="902368"/>
            <a:ext cx="6509083" cy="537669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203159" y="589547"/>
            <a:ext cx="432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Principio di funzionamento FFF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564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Arduino, il «cervello» della nostra stampante </a:t>
            </a:r>
            <a:r>
              <a:rPr lang="it-IT" dirty="0"/>
              <a:t>3D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9562" y="952501"/>
            <a:ext cx="8449940" cy="2416342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Open Source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Il concetto di Open Source è spesso associato al software, ovvero (da Wikipedia):’</a:t>
            </a:r>
            <a:r>
              <a:rPr lang="it-IT" dirty="0" smtClean="0"/>
              <a:t>indica </a:t>
            </a:r>
            <a:r>
              <a:rPr lang="it-IT" dirty="0"/>
              <a:t>un software di cui gli autori (più precisamente, i detentori dei diritti) rendono pubblico il codice sorgente, favorendone il libero studio e permettendo a programmatori indipendenti di apportarvi </a:t>
            </a:r>
            <a:r>
              <a:rPr lang="it-IT" dirty="0" smtClean="0"/>
              <a:t>modifiche </a:t>
            </a:r>
            <a:r>
              <a:rPr lang="it-IT" dirty="0"/>
              <a:t>ed </a:t>
            </a:r>
            <a:r>
              <a:rPr lang="it-IT" dirty="0" smtClean="0"/>
              <a:t>estensioni..’</a:t>
            </a:r>
          </a:p>
          <a:p>
            <a:pPr marL="0" indent="0">
              <a:buClr>
                <a:srgbClr val="FF0000"/>
              </a:buClr>
              <a:buNone/>
            </a:pPr>
            <a:endParaRPr lang="it-IT" dirty="0">
              <a:cs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62" y="3368843"/>
            <a:ext cx="1651585" cy="165158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7715" y="3605381"/>
            <a:ext cx="6136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Nel 2005 Massimo Banzi con l’invenzione di Arduino estese il concetto di Open Source dal software all’HARDWARE</a:t>
            </a:r>
            <a:r>
              <a:rPr lang="it-IT" dirty="0" smtClean="0"/>
              <a:t>, questo (lui non lo sapeva ancora) contribuì in maniera fondamentale allo sviluppo e alla diffusione della stampa 3D.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958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Arduino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9561" y="952501"/>
            <a:ext cx="8280986" cy="2753225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u="sng" dirty="0" smtClean="0">
                <a:cs typeface="Arial" charset="0"/>
              </a:rPr>
              <a:t>Arduino è una scheda elettronica programmabile </a:t>
            </a:r>
            <a:r>
              <a:rPr lang="it-IT" dirty="0" smtClean="0">
                <a:cs typeface="Arial" charset="0"/>
              </a:rPr>
              <a:t>con un linguaggio semplificato derivato dal C/C++. Ha una serie di porte (54+16) che possiamo decidere se usare come ingressi oppure come uscite e farle agire di conseguenza.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Nel momento in cui venne a scadere il brevetto sulle stampanti FDM (2009) </a:t>
            </a:r>
            <a:r>
              <a:rPr lang="it-IT" u="sng" dirty="0" smtClean="0">
                <a:cs typeface="Arial" charset="0"/>
              </a:rPr>
              <a:t>Arduino risultò essere la scheda più indicata a funzionare come ‘cervello’ di una stampante 3D.</a:t>
            </a:r>
            <a:r>
              <a:rPr lang="it-IT" dirty="0" smtClean="0">
                <a:cs typeface="Arial" charset="0"/>
              </a:rPr>
              <a:t>  </a:t>
            </a:r>
          </a:p>
          <a:p>
            <a:pPr marL="0" indent="0">
              <a:buClr>
                <a:srgbClr val="FF0000"/>
              </a:buClr>
              <a:buNone/>
            </a:pPr>
            <a:endParaRPr lang="it-IT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075" y="3891247"/>
            <a:ext cx="3477126" cy="24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3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stampante </a:t>
            </a:r>
            <a:r>
              <a:rPr lang="it-IT" dirty="0"/>
              <a:t>3D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09561" y="952501"/>
            <a:ext cx="8280986" cy="1802731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it-IT" dirty="0" smtClean="0">
                <a:cs typeface="Arial" charset="0"/>
              </a:rPr>
              <a:t>La nostra </a:t>
            </a:r>
            <a:r>
              <a:rPr lang="it-IT" b="1" dirty="0" smtClean="0">
                <a:cs typeface="Arial" charset="0"/>
              </a:rPr>
              <a:t>Olivetti</a:t>
            </a:r>
            <a:r>
              <a:rPr lang="it-IT" dirty="0" smtClean="0">
                <a:cs typeface="Arial" charset="0"/>
              </a:rPr>
              <a:t> </a:t>
            </a:r>
            <a:r>
              <a:rPr lang="it-IT" b="1" dirty="0" smtClean="0">
                <a:cs typeface="Arial" charset="0"/>
              </a:rPr>
              <a:t>3D DESK </a:t>
            </a:r>
            <a:r>
              <a:rPr lang="it-IT" dirty="0" smtClean="0">
                <a:cs typeface="Arial" charset="0"/>
              </a:rPr>
              <a:t>è una </a:t>
            </a:r>
            <a:r>
              <a:rPr lang="it-IT" u="sng" dirty="0" smtClean="0">
                <a:cs typeface="Arial" charset="0"/>
              </a:rPr>
              <a:t>stampante cartesiana</a:t>
            </a:r>
            <a:r>
              <a:rPr lang="it-IT" dirty="0" smtClean="0">
                <a:cs typeface="Arial" charset="0"/>
              </a:rPr>
              <a:t>, cioè lavora su coordinate X,Y,Z. La sua area di stampa (o meglio volume) è di 200mm X, 200mm Y e 200mm Z. Può stampare ad una velocità massima di 200mm/s per un’altezza minima di </a:t>
            </a:r>
            <a:r>
              <a:rPr lang="it-IT" dirty="0" err="1" smtClean="0">
                <a:cs typeface="Arial" charset="0"/>
              </a:rPr>
              <a:t>layer</a:t>
            </a:r>
            <a:r>
              <a:rPr lang="it-IT" dirty="0" smtClean="0">
                <a:cs typeface="Arial" charset="0"/>
              </a:rPr>
              <a:t> pari a 0.05mm e monta un ugello da 0,4mm .</a:t>
            </a:r>
          </a:p>
          <a:p>
            <a:pPr marL="0" indent="0">
              <a:buClr>
                <a:srgbClr val="FF0000"/>
              </a:buClr>
              <a:buNone/>
            </a:pPr>
            <a:endParaRPr lang="it-IT" dirty="0"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439" y="2596890"/>
            <a:ext cx="3011108" cy="40738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9562" y="2755232"/>
            <a:ext cx="5020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Per poter stampare un oggetto la stampante necessita di un file in formato </a:t>
            </a:r>
            <a:r>
              <a:rPr lang="it-IT" b="1" u="sng" dirty="0" smtClean="0"/>
              <a:t>.GCODE </a:t>
            </a:r>
            <a:r>
              <a:rPr lang="it-IT" dirty="0" smtClean="0"/>
              <a:t>che corrisponde semplicemente alle coordinate </a:t>
            </a:r>
            <a:r>
              <a:rPr lang="it-IT" b="1" dirty="0" smtClean="0"/>
              <a:t>XYZ</a:t>
            </a:r>
            <a:r>
              <a:rPr lang="it-IT" dirty="0" smtClean="0"/>
              <a:t> in cui deve essere depositato o no  il materiale. </a:t>
            </a:r>
            <a:r>
              <a:rPr lang="it-IT" u="sng" dirty="0" smtClean="0"/>
              <a:t>Il file .GCODE viene generato da un software </a:t>
            </a:r>
            <a:r>
              <a:rPr lang="it-IT" dirty="0" smtClean="0"/>
              <a:t>(</a:t>
            </a:r>
            <a:r>
              <a:rPr lang="it-IT" b="1" dirty="0" smtClean="0"/>
              <a:t>Cura</a:t>
            </a:r>
            <a:r>
              <a:rPr lang="it-IT" dirty="0" smtClean="0"/>
              <a:t>) </a:t>
            </a:r>
            <a:r>
              <a:rPr lang="it-IT" u="sng" dirty="0" smtClean="0"/>
              <a:t>chiamato </a:t>
            </a:r>
            <a:r>
              <a:rPr lang="it-IT" b="1" u="sng" dirty="0" err="1" smtClean="0"/>
              <a:t>slicer</a:t>
            </a:r>
            <a:r>
              <a:rPr lang="it-IT" dirty="0" smtClean="0"/>
              <a:t>. Cura, eseguito su un computer, salva il file GCODE su una scheda SD e a questo punto la stampante può lavorare autonomamente senza l’ausilio di un PC.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976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stampante 3D - Sicurezza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4615" y="965861"/>
            <a:ext cx="4430880" cy="23728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2709" y="3338723"/>
            <a:ext cx="4713494" cy="21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7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stampante 3D – Descrizione</a:t>
            </a:r>
            <a:br>
              <a:rPr lang="it-IT" dirty="0" smtClean="0"/>
            </a:br>
            <a:r>
              <a:rPr lang="it-IT" sz="1200" dirty="0" smtClean="0">
                <a:solidFill>
                  <a:schemeClr val="tx1"/>
                </a:solidFill>
              </a:rPr>
              <a:t>ESTERNO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38" y="1720514"/>
            <a:ext cx="5425836" cy="37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_PPT_TIM">
  <a:themeElements>
    <a:clrScheme name="Palette TIM">
      <a:dk1>
        <a:srgbClr val="000000"/>
      </a:dk1>
      <a:lt1>
        <a:sysClr val="window" lastClr="FFFFFF"/>
      </a:lt1>
      <a:dk2>
        <a:srgbClr val="82B9E6"/>
      </a:dk2>
      <a:lt2>
        <a:srgbClr val="E6E6E6"/>
      </a:lt2>
      <a:accent1>
        <a:srgbClr val="004691"/>
      </a:accent1>
      <a:accent2>
        <a:srgbClr val="EB0028"/>
      </a:accent2>
      <a:accent3>
        <a:srgbClr val="FBD872"/>
      </a:accent3>
      <a:accent4>
        <a:srgbClr val="AAA5C8"/>
      </a:accent4>
      <a:accent5>
        <a:srgbClr val="003264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9F1520E2-F50C-4646-9013-757CBBBF7433}" vid="{9E650E27-7E29-4A1B-8DBE-55D323670A30}"/>
    </a:ext>
  </a:extLst>
</a:theme>
</file>

<file path=ppt/theme/theme2.xml><?xml version="1.0" encoding="utf-8"?>
<a:theme xmlns:a="http://schemas.openxmlformats.org/drawingml/2006/main" name="Master - Cover 1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9F1520E2-F50C-4646-9013-757CBBBF7433}" vid="{DAAA56A5-24A7-47E3-8893-6389EF6093B1}"/>
    </a:ext>
  </a:extLst>
</a:theme>
</file>

<file path=ppt/theme/theme3.xml><?xml version="1.0" encoding="utf-8"?>
<a:theme xmlns:a="http://schemas.openxmlformats.org/drawingml/2006/main" name="Master - Cover 2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9F1520E2-F50C-4646-9013-757CBBBF7433}" vid="{8DEF4854-5C66-47E6-9C1D-C03448377900}"/>
    </a:ext>
  </a:extLst>
</a:theme>
</file>

<file path=ppt/theme/theme4.xml><?xml version="1.0" encoding="utf-8"?>
<a:theme xmlns:a="http://schemas.openxmlformats.org/drawingml/2006/main" name="Master - Cover 3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9F1520E2-F50C-4646-9013-757CBBBF7433}" vid="{AC7B7A17-EAF4-49B6-AAA3-D92AD5C66F91}"/>
    </a:ext>
  </a:extLst>
</a:theme>
</file>

<file path=ppt/theme/theme5.xml><?xml version="1.0" encoding="utf-8"?>
<a:theme xmlns:a="http://schemas.openxmlformats.org/drawingml/2006/main" name="Master - Cover 4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9F1520E2-F50C-4646-9013-757CBBBF7433}" vid="{DBE15E14-61B7-483A-BFB0-20E3D3FC1270}"/>
    </a:ext>
  </a:extLst>
</a:theme>
</file>

<file path=ppt/theme/theme6.xml><?xml version="1.0" encoding="utf-8"?>
<a:theme xmlns:a="http://schemas.openxmlformats.org/drawingml/2006/main" name="Master - Cover Bianca">
  <a:themeElements>
    <a:clrScheme name="Palette TIM">
      <a:dk1>
        <a:srgbClr val="000000"/>
      </a:dk1>
      <a:lt1>
        <a:sysClr val="window" lastClr="FFFFFF"/>
      </a:lt1>
      <a:dk2>
        <a:srgbClr val="82B9E6"/>
      </a:dk2>
      <a:lt2>
        <a:srgbClr val="E6E6E6"/>
      </a:lt2>
      <a:accent1>
        <a:srgbClr val="004691"/>
      </a:accent1>
      <a:accent2>
        <a:srgbClr val="EB0028"/>
      </a:accent2>
      <a:accent3>
        <a:srgbClr val="FBD872"/>
      </a:accent3>
      <a:accent4>
        <a:srgbClr val="003264"/>
      </a:accent4>
      <a:accent5>
        <a:srgbClr val="AAA5C8"/>
      </a:accent5>
      <a:accent6>
        <a:srgbClr val="B4D28C"/>
      </a:accent6>
      <a:hlink>
        <a:srgbClr val="376EA5"/>
      </a:hlink>
      <a:folHlink>
        <a:srgbClr val="C80028"/>
      </a:folHlink>
    </a:clrScheme>
    <a:fontScheme name="TIM Font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9F1520E2-F50C-4646-9013-757CBBBF7433}" vid="{05D09B82-726C-4381-833C-1528D1ECBEED}"/>
    </a:ext>
  </a:extLst>
</a:theme>
</file>

<file path=ppt/theme/theme7.xml><?xml version="1.0" encoding="utf-8"?>
<a:theme xmlns:a="http://schemas.openxmlformats.org/drawingml/2006/main" name="Mastro - Grazie Blu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9F1520E2-F50C-4646-9013-757CBBBF7433}" vid="{EE4AFF28-E56B-40DD-8530-B2D858444004}"/>
    </a:ext>
  </a:extLst>
</a:theme>
</file>

<file path=ppt/theme/theme8.xml><?xml version="1.0" encoding="utf-8"?>
<a:theme xmlns:a="http://schemas.openxmlformats.org/drawingml/2006/main" name="1_Mastro - Grazie Bianca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zione standard1" id="{9F1520E2-F50C-4646-9013-757CBBBF7433}" vid="{111CE521-F0DA-4AEF-B014-BBE16AF9FCD9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71674B07DED144B7F70674B78812F3" ma:contentTypeVersion="0" ma:contentTypeDescription="Creare un nuovo documento." ma:contentTypeScope="" ma:versionID="abac9d6dcb716be585804008e46cd6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7C4185-4103-4569-9749-06670335E5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341BD6-3143-4D83-B148-2846C1D337C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1C58C2-0481-42EE-9CEC-698064A85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Presentazione_PPT_TIM</Template>
  <TotalTime>1328</TotalTime>
  <Words>1151</Words>
  <Application>Microsoft Office PowerPoint</Application>
  <PresentationFormat>Presentazione su schermo (4:3)</PresentationFormat>
  <Paragraphs>80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Presentazione_PPT_TIM</vt:lpstr>
      <vt:lpstr>Master - Cover 1</vt:lpstr>
      <vt:lpstr>Master - Cover 2</vt:lpstr>
      <vt:lpstr>Master - Cover 3</vt:lpstr>
      <vt:lpstr>Master - Cover 4</vt:lpstr>
      <vt:lpstr>Master - Cover Bianca</vt:lpstr>
      <vt:lpstr>Mastro - Grazie Blu</vt:lpstr>
      <vt:lpstr>1_Mastro - Grazie Bianca</vt:lpstr>
      <vt:lpstr>Workshop 3D printing Olivetti 3D Desk</vt:lpstr>
      <vt:lpstr>Di cosa parleremo</vt:lpstr>
      <vt:lpstr>Cenni storici sulla stampa 3D</vt:lpstr>
      <vt:lpstr>Diapositiva 4</vt:lpstr>
      <vt:lpstr>Arduino, il «cervello» della nostra stampante 3D</vt:lpstr>
      <vt:lpstr>Cos’è Arduino</vt:lpstr>
      <vt:lpstr>La stampante 3D</vt:lpstr>
      <vt:lpstr>La stampante 3D - Sicurezza</vt:lpstr>
      <vt:lpstr>La stampante 3D – Descrizione ESTERNO</vt:lpstr>
      <vt:lpstr>La stampante 3D – Descrizione ESTERNO</vt:lpstr>
      <vt:lpstr>La stampante 3D – Descrizione INTERNO . Gruppo estrusore/ventole</vt:lpstr>
      <vt:lpstr>La stampante 3D – Descrizione INTERNO – percorso filamento</vt:lpstr>
      <vt:lpstr>La stampante 3D – Descrizione INTERNO - piatto</vt:lpstr>
      <vt:lpstr>La stampante 3D – Descrizione INTERNO – calibrazione/filamento/laccatura </vt:lpstr>
      <vt:lpstr>Disegno 3D - Il file .STL </vt:lpstr>
      <vt:lpstr>Disegno 3D - Struttura</vt:lpstr>
      <vt:lpstr>Disegno 3D - Scanner</vt:lpstr>
      <vt:lpstr>Disegno 3D – Scanner</vt:lpstr>
      <vt:lpstr>Disegno 3D – Repository WEB</vt:lpstr>
      <vt:lpstr>Slicing (Cura) – Da .STL a .GCODE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TIM Sans Grassetto 24 pt</dc:title>
  <dc:creator>Briola Barbara, IT</dc:creator>
  <cp:lastModifiedBy>mary</cp:lastModifiedBy>
  <cp:revision>94</cp:revision>
  <dcterms:created xsi:type="dcterms:W3CDTF">2016-03-31T09:36:27Z</dcterms:created>
  <dcterms:modified xsi:type="dcterms:W3CDTF">2017-11-19T18:56:21Z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0x010100C771674B07DED144B7F70674B78812F3</vt:lpwstr>
  </property>
</Properties>
</file>