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996633"/>
    <a:srgbClr val="FF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6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5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FE85-002F-428A-B9E4-B86B1A78A120}" type="datetimeFigureOut">
              <a:rPr lang="it-IT" smtClean="0"/>
              <a:t>26/02/2017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092E-5401-4521-8FBC-127E69919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82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FE85-002F-428A-B9E4-B86B1A78A120}" type="datetimeFigureOut">
              <a:rPr lang="it-IT" smtClean="0"/>
              <a:t>26/02/2017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092E-5401-4521-8FBC-127E69919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7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FE85-002F-428A-B9E4-B86B1A78A120}" type="datetimeFigureOut">
              <a:rPr lang="it-IT" smtClean="0"/>
              <a:t>26/02/2017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092E-5401-4521-8FBC-127E69919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71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FE85-002F-428A-B9E4-B86B1A78A120}" type="datetimeFigureOut">
              <a:rPr lang="it-IT" smtClean="0"/>
              <a:t>26/02/2017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092E-5401-4521-8FBC-127E69919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677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FE85-002F-428A-B9E4-B86B1A78A120}" type="datetimeFigureOut">
              <a:rPr lang="it-IT" smtClean="0"/>
              <a:t>26/02/2017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092E-5401-4521-8FBC-127E69919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28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FE85-002F-428A-B9E4-B86B1A78A120}" type="datetimeFigureOut">
              <a:rPr lang="it-IT" smtClean="0"/>
              <a:t>26/02/2017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092E-5401-4521-8FBC-127E69919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17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FE85-002F-428A-B9E4-B86B1A78A120}" type="datetimeFigureOut">
              <a:rPr lang="it-IT" smtClean="0"/>
              <a:t>26/02/2017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092E-5401-4521-8FBC-127E69919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673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FE85-002F-428A-B9E4-B86B1A78A120}" type="datetimeFigureOut">
              <a:rPr lang="it-IT" smtClean="0"/>
              <a:t>26/02/2017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092E-5401-4521-8FBC-127E69919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52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FE85-002F-428A-B9E4-B86B1A78A120}" type="datetimeFigureOut">
              <a:rPr lang="it-IT" smtClean="0"/>
              <a:t>26/02/2017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092E-5401-4521-8FBC-127E69919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60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FE85-002F-428A-B9E4-B86B1A78A120}" type="datetimeFigureOut">
              <a:rPr lang="it-IT" smtClean="0"/>
              <a:t>26/02/2017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092E-5401-4521-8FBC-127E69919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32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FE85-002F-428A-B9E4-B86B1A78A120}" type="datetimeFigureOut">
              <a:rPr lang="it-IT" smtClean="0"/>
              <a:t>26/02/2017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092E-5401-4521-8FBC-127E69919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95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9FE85-002F-428A-B9E4-B86B1A78A120}" type="datetimeFigureOut">
              <a:rPr lang="it-IT" smtClean="0"/>
              <a:t>26/02/2017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5092E-5401-4521-8FBC-127E69919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8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81665" y="0"/>
            <a:ext cx="9144000" cy="1268627"/>
          </a:xfrm>
        </p:spPr>
        <p:txBody>
          <a:bodyPr>
            <a:normAutofit fontScale="90000"/>
          </a:bodyPr>
          <a:lstStyle/>
          <a:p>
            <a:r>
              <a:rPr lang="it-IT" sz="44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THE UNIVERSAL DECLARATION OF HUMAN RIGHTS</a:t>
            </a:r>
            <a:endParaRPr lang="it-IT" sz="44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64044" y="1550816"/>
            <a:ext cx="9144000" cy="3128276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The Universal </a:t>
            </a:r>
            <a:r>
              <a:rPr lang="it-IT" dirty="0" err="1" smtClean="0"/>
              <a:t>Declaration</a:t>
            </a:r>
            <a:r>
              <a:rPr lang="it-IT" dirty="0" smtClean="0"/>
              <a:t> of Human </a:t>
            </a:r>
            <a:r>
              <a:rPr lang="it-IT" dirty="0" err="1" smtClean="0"/>
              <a:t>Rights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milestone</a:t>
            </a:r>
            <a:r>
              <a:rPr lang="it-IT" dirty="0" smtClean="0"/>
              <a:t> </a:t>
            </a:r>
            <a:r>
              <a:rPr lang="it-IT" dirty="0" err="1" smtClean="0"/>
              <a:t>document</a:t>
            </a:r>
            <a:r>
              <a:rPr lang="it-IT" dirty="0" smtClean="0"/>
              <a:t> in the </a:t>
            </a:r>
            <a:r>
              <a:rPr lang="it-IT" dirty="0" err="1" smtClean="0"/>
              <a:t>history</a:t>
            </a:r>
            <a:r>
              <a:rPr lang="it-IT" dirty="0" smtClean="0"/>
              <a:t> of human </a:t>
            </a:r>
            <a:r>
              <a:rPr lang="it-IT" dirty="0" err="1" smtClean="0"/>
              <a:t>rights</a:t>
            </a:r>
            <a:r>
              <a:rPr lang="it-IT" dirty="0" smtClean="0"/>
              <a:t>. The </a:t>
            </a:r>
            <a:r>
              <a:rPr lang="it-IT" dirty="0" err="1" smtClean="0"/>
              <a:t>Declaration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proclamed</a:t>
            </a:r>
            <a:r>
              <a:rPr lang="it-IT" dirty="0" smtClean="0"/>
              <a:t> by the </a:t>
            </a:r>
            <a:r>
              <a:rPr lang="it-IT" dirty="0" err="1" smtClean="0"/>
              <a:t>United</a:t>
            </a:r>
            <a:r>
              <a:rPr lang="it-IT" dirty="0" smtClean="0"/>
              <a:t> Nations General Assembly in Paris on 10 </a:t>
            </a:r>
            <a:r>
              <a:rPr lang="it-IT" dirty="0" err="1" smtClean="0"/>
              <a:t>December</a:t>
            </a:r>
            <a:r>
              <a:rPr lang="it-IT" dirty="0" smtClean="0"/>
              <a:t> 1948 and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translated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over 500 </a:t>
            </a:r>
            <a:r>
              <a:rPr lang="it-IT" dirty="0" err="1" smtClean="0"/>
              <a:t>languages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4 </a:t>
            </a:r>
            <a:r>
              <a:rPr lang="it-IT" dirty="0" err="1" smtClean="0"/>
              <a:t>foundamental</a:t>
            </a:r>
            <a:r>
              <a:rPr lang="it-IT" dirty="0" smtClean="0"/>
              <a:t> </a:t>
            </a:r>
            <a:r>
              <a:rPr lang="it-IT" dirty="0" err="1" smtClean="0"/>
              <a:t>points</a:t>
            </a:r>
            <a:r>
              <a:rPr lang="it-IT" dirty="0" smtClean="0"/>
              <a:t>:</a:t>
            </a:r>
          </a:p>
          <a:p>
            <a:pPr marL="342900" indent="-342900">
              <a:buFontTx/>
              <a:buChar char="-"/>
            </a:pPr>
            <a:r>
              <a:rPr lang="it-IT" dirty="0" err="1" smtClean="0">
                <a:solidFill>
                  <a:srgbClr val="008000"/>
                </a:solidFill>
              </a:rPr>
              <a:t>Maintain</a:t>
            </a:r>
            <a:r>
              <a:rPr lang="it-IT" dirty="0" smtClean="0">
                <a:solidFill>
                  <a:srgbClr val="008000"/>
                </a:solidFill>
              </a:rPr>
              <a:t> </a:t>
            </a:r>
            <a:r>
              <a:rPr lang="it-IT" dirty="0">
                <a:solidFill>
                  <a:srgbClr val="008000"/>
                </a:solidFill>
              </a:rPr>
              <a:t>I</a:t>
            </a:r>
            <a:r>
              <a:rPr lang="it-IT" dirty="0" smtClean="0">
                <a:solidFill>
                  <a:srgbClr val="008000"/>
                </a:solidFill>
              </a:rPr>
              <a:t>nternational </a:t>
            </a:r>
            <a:r>
              <a:rPr lang="it-IT" dirty="0" err="1">
                <a:solidFill>
                  <a:srgbClr val="008000"/>
                </a:solidFill>
              </a:rPr>
              <a:t>P</a:t>
            </a:r>
            <a:r>
              <a:rPr lang="it-IT" dirty="0" err="1" smtClean="0">
                <a:solidFill>
                  <a:srgbClr val="008000"/>
                </a:solidFill>
              </a:rPr>
              <a:t>eace</a:t>
            </a:r>
            <a:r>
              <a:rPr lang="it-IT" dirty="0" smtClean="0">
                <a:solidFill>
                  <a:srgbClr val="008000"/>
                </a:solidFill>
              </a:rPr>
              <a:t> and Security</a:t>
            </a:r>
          </a:p>
          <a:p>
            <a:pPr marL="342900" indent="-342900">
              <a:buFontTx/>
              <a:buChar char="-"/>
            </a:pPr>
            <a:r>
              <a:rPr lang="it-IT" dirty="0" err="1" smtClean="0">
                <a:solidFill>
                  <a:srgbClr val="FF6600"/>
                </a:solidFill>
              </a:rPr>
              <a:t>Protect</a:t>
            </a:r>
            <a:r>
              <a:rPr lang="it-IT" dirty="0" smtClean="0">
                <a:solidFill>
                  <a:srgbClr val="FF6600"/>
                </a:solidFill>
              </a:rPr>
              <a:t> Human </a:t>
            </a:r>
            <a:r>
              <a:rPr lang="it-IT" dirty="0" err="1" smtClean="0">
                <a:solidFill>
                  <a:srgbClr val="FF6600"/>
                </a:solidFill>
              </a:rPr>
              <a:t>Rights</a:t>
            </a:r>
            <a:endParaRPr lang="it-IT" dirty="0" smtClean="0">
              <a:solidFill>
                <a:srgbClr val="FF6600"/>
              </a:solidFill>
            </a:endParaRPr>
          </a:p>
          <a:p>
            <a:pPr marL="342900" indent="-342900">
              <a:buFontTx/>
              <a:buChar char="-"/>
            </a:pPr>
            <a:r>
              <a:rPr lang="it-IT" dirty="0" err="1" smtClean="0">
                <a:solidFill>
                  <a:srgbClr val="996633"/>
                </a:solidFill>
              </a:rPr>
              <a:t>Deliver</a:t>
            </a:r>
            <a:r>
              <a:rPr lang="it-IT" dirty="0" smtClean="0">
                <a:solidFill>
                  <a:srgbClr val="996633"/>
                </a:solidFill>
              </a:rPr>
              <a:t> </a:t>
            </a:r>
            <a:r>
              <a:rPr lang="it-IT" dirty="0" err="1" smtClean="0">
                <a:solidFill>
                  <a:srgbClr val="996633"/>
                </a:solidFill>
              </a:rPr>
              <a:t>Humanitarian</a:t>
            </a:r>
            <a:r>
              <a:rPr lang="it-IT" dirty="0" smtClean="0">
                <a:solidFill>
                  <a:srgbClr val="996633"/>
                </a:solidFill>
              </a:rPr>
              <a:t> </a:t>
            </a:r>
            <a:r>
              <a:rPr lang="it-IT" dirty="0" err="1" smtClean="0">
                <a:solidFill>
                  <a:srgbClr val="996633"/>
                </a:solidFill>
              </a:rPr>
              <a:t>Aid</a:t>
            </a:r>
            <a:r>
              <a:rPr lang="it-IT" dirty="0" smtClean="0">
                <a:solidFill>
                  <a:srgbClr val="996633"/>
                </a:solidFill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it-IT" dirty="0" err="1" smtClean="0">
                <a:solidFill>
                  <a:srgbClr val="0033CC"/>
                </a:solidFill>
              </a:rPr>
              <a:t>Promote</a:t>
            </a:r>
            <a:r>
              <a:rPr lang="it-IT" dirty="0" smtClean="0">
                <a:solidFill>
                  <a:srgbClr val="0033CC"/>
                </a:solidFill>
              </a:rPr>
              <a:t> </a:t>
            </a:r>
            <a:r>
              <a:rPr lang="it-IT" dirty="0" err="1">
                <a:solidFill>
                  <a:srgbClr val="0033CC"/>
                </a:solidFill>
              </a:rPr>
              <a:t>S</a:t>
            </a:r>
            <a:r>
              <a:rPr lang="it-IT" dirty="0" err="1" smtClean="0">
                <a:solidFill>
                  <a:srgbClr val="0033CC"/>
                </a:solidFill>
              </a:rPr>
              <a:t>ustainable</a:t>
            </a:r>
            <a:r>
              <a:rPr lang="it-IT" dirty="0" smtClean="0">
                <a:solidFill>
                  <a:srgbClr val="0033CC"/>
                </a:solidFill>
              </a:rPr>
              <a:t> Development</a:t>
            </a:r>
          </a:p>
          <a:p>
            <a:pPr marL="342900" indent="-342900">
              <a:buFontTx/>
              <a:buChar char="-"/>
            </a:pPr>
            <a:endParaRPr lang="it-IT" dirty="0"/>
          </a:p>
        </p:txBody>
      </p:sp>
      <p:pic>
        <p:nvPicPr>
          <p:cNvPr id="1026" name="Picture 2" descr="Risultati immagini per the universal declaration of human righ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05" y="3765044"/>
            <a:ext cx="2751438" cy="272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magine correl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881" y="4520941"/>
            <a:ext cx="3721529" cy="2133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isultati immagini per the universal declaration of human righ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5038" y="2545415"/>
            <a:ext cx="2301253" cy="153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magine correlat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626" y="4663474"/>
            <a:ext cx="3467008" cy="176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278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8686" y="0"/>
            <a:ext cx="10515600" cy="1325563"/>
          </a:xfrm>
        </p:spPr>
        <p:txBody>
          <a:bodyPr>
            <a:normAutofit/>
          </a:bodyPr>
          <a:lstStyle/>
          <a:p>
            <a:r>
              <a:rPr lang="it-IT" sz="2000" dirty="0" err="1" smtClean="0">
                <a:solidFill>
                  <a:srgbClr val="008000"/>
                </a:solidFill>
                <a:latin typeface="Algerian" panose="04020705040A02060702" pitchFamily="82" charset="0"/>
              </a:rPr>
              <a:t>Maintain</a:t>
            </a:r>
            <a:r>
              <a:rPr lang="it-IT" sz="2000" dirty="0" smtClean="0">
                <a:solidFill>
                  <a:srgbClr val="008000"/>
                </a:solidFill>
                <a:latin typeface="Algerian" panose="04020705040A02060702" pitchFamily="82" charset="0"/>
              </a:rPr>
              <a:t> International </a:t>
            </a:r>
            <a:r>
              <a:rPr lang="it-IT" sz="2000" dirty="0" err="1" smtClean="0">
                <a:solidFill>
                  <a:srgbClr val="008000"/>
                </a:solidFill>
                <a:latin typeface="Algerian" panose="04020705040A02060702" pitchFamily="82" charset="0"/>
              </a:rPr>
              <a:t>Peace</a:t>
            </a:r>
            <a:r>
              <a:rPr lang="it-IT" sz="2000" dirty="0" smtClean="0">
                <a:solidFill>
                  <a:srgbClr val="008000"/>
                </a:solidFill>
                <a:latin typeface="Algerian" panose="04020705040A02060702" pitchFamily="82" charset="0"/>
              </a:rPr>
              <a:t> and Security</a:t>
            </a:r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4539" y="570547"/>
            <a:ext cx="12192000" cy="956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 smtClean="0"/>
              <a:t>The </a:t>
            </a:r>
            <a:r>
              <a:rPr lang="it-IT" sz="1800" dirty="0" err="1" smtClean="0"/>
              <a:t>United</a:t>
            </a:r>
            <a:r>
              <a:rPr lang="it-IT" sz="1800" dirty="0" smtClean="0"/>
              <a:t> Nations </a:t>
            </a:r>
            <a:r>
              <a:rPr lang="it-IT" sz="1800" dirty="0" err="1" smtClean="0"/>
              <a:t>came</a:t>
            </a:r>
            <a:r>
              <a:rPr lang="it-IT" sz="1800" dirty="0" smtClean="0"/>
              <a:t> </a:t>
            </a:r>
            <a:r>
              <a:rPr lang="it-IT" sz="1800" dirty="0" err="1" smtClean="0"/>
              <a:t>into</a:t>
            </a:r>
            <a:r>
              <a:rPr lang="it-IT" sz="1800" dirty="0" smtClean="0"/>
              <a:t> </a:t>
            </a:r>
            <a:r>
              <a:rPr lang="it-IT" sz="1800" dirty="0" err="1" smtClean="0"/>
              <a:t>being</a:t>
            </a:r>
            <a:r>
              <a:rPr lang="it-IT" sz="1800" dirty="0" smtClean="0"/>
              <a:t> in 1945,following the </a:t>
            </a:r>
            <a:r>
              <a:rPr lang="it-IT" sz="1800" dirty="0" err="1" smtClean="0"/>
              <a:t>devastation</a:t>
            </a:r>
            <a:r>
              <a:rPr lang="it-IT" sz="1800" dirty="0" smtClean="0"/>
              <a:t> of the Second World War, with </a:t>
            </a:r>
            <a:r>
              <a:rPr lang="it-IT" sz="1800" dirty="0" err="1" smtClean="0"/>
              <a:t>one</a:t>
            </a:r>
            <a:r>
              <a:rPr lang="it-IT" sz="1800" dirty="0" smtClean="0"/>
              <a:t> </a:t>
            </a:r>
            <a:r>
              <a:rPr lang="it-IT" sz="1800" dirty="0" err="1" smtClean="0"/>
              <a:t>central</a:t>
            </a:r>
            <a:r>
              <a:rPr lang="it-IT" sz="1800" dirty="0" smtClean="0"/>
              <a:t> </a:t>
            </a:r>
            <a:r>
              <a:rPr lang="it-IT" sz="1800" dirty="0" err="1" smtClean="0"/>
              <a:t>mission</a:t>
            </a:r>
            <a:r>
              <a:rPr lang="it-IT" sz="1800" dirty="0" smtClean="0"/>
              <a:t>: the </a:t>
            </a:r>
            <a:r>
              <a:rPr lang="it-IT" sz="1800" dirty="0" err="1"/>
              <a:t>M</a:t>
            </a:r>
            <a:r>
              <a:rPr lang="it-IT" sz="1800" dirty="0" err="1" smtClean="0"/>
              <a:t>aintence</a:t>
            </a:r>
            <a:r>
              <a:rPr lang="it-IT" sz="1800" dirty="0" smtClean="0"/>
              <a:t> of </a:t>
            </a:r>
            <a:r>
              <a:rPr lang="it-IT" sz="1800" dirty="0"/>
              <a:t>I</a:t>
            </a:r>
            <a:r>
              <a:rPr lang="it-IT" sz="1800" dirty="0" smtClean="0"/>
              <a:t>nternational </a:t>
            </a:r>
            <a:r>
              <a:rPr lang="it-IT" sz="1800" dirty="0" err="1"/>
              <a:t>P</a:t>
            </a:r>
            <a:r>
              <a:rPr lang="it-IT" sz="1800" dirty="0" err="1" smtClean="0"/>
              <a:t>eace</a:t>
            </a:r>
            <a:r>
              <a:rPr lang="it-IT" sz="1800" dirty="0" smtClean="0"/>
              <a:t> and Security. The </a:t>
            </a:r>
            <a:r>
              <a:rPr lang="it-IT" sz="1800" dirty="0" err="1" smtClean="0"/>
              <a:t>United</a:t>
            </a:r>
            <a:r>
              <a:rPr lang="it-IT" sz="1800" dirty="0" smtClean="0"/>
              <a:t> Nations </a:t>
            </a:r>
            <a:r>
              <a:rPr lang="it-IT" sz="1800" dirty="0" err="1" smtClean="0"/>
              <a:t>maintain</a:t>
            </a:r>
            <a:r>
              <a:rPr lang="it-IT" sz="1800" dirty="0" smtClean="0"/>
              <a:t> </a:t>
            </a:r>
            <a:r>
              <a:rPr lang="it-IT" sz="1800" dirty="0" err="1" smtClean="0"/>
              <a:t>international</a:t>
            </a:r>
            <a:r>
              <a:rPr lang="it-IT" sz="1800" dirty="0" smtClean="0"/>
              <a:t> </a:t>
            </a:r>
            <a:r>
              <a:rPr lang="it-IT" sz="1800" dirty="0" err="1" smtClean="0"/>
              <a:t>peace</a:t>
            </a:r>
            <a:r>
              <a:rPr lang="it-IT" sz="1800" dirty="0" smtClean="0"/>
              <a:t> and security with the </a:t>
            </a:r>
            <a:r>
              <a:rPr lang="it-IT" sz="1800" dirty="0" err="1" smtClean="0"/>
              <a:t>protect</a:t>
            </a:r>
            <a:r>
              <a:rPr lang="it-IT" sz="1800" dirty="0" smtClean="0"/>
              <a:t> </a:t>
            </a:r>
            <a:r>
              <a:rPr lang="it-IT" sz="1800" dirty="0" err="1" smtClean="0"/>
              <a:t>civilians</a:t>
            </a:r>
            <a:r>
              <a:rPr lang="it-IT" sz="1800" dirty="0" smtClean="0"/>
              <a:t>, assist in the </a:t>
            </a:r>
            <a:r>
              <a:rPr lang="it-IT" sz="1800" dirty="0" err="1" smtClean="0"/>
              <a:t>disarmament</a:t>
            </a:r>
            <a:r>
              <a:rPr lang="it-IT" sz="1800" dirty="0" smtClean="0"/>
              <a:t> and </a:t>
            </a:r>
            <a:r>
              <a:rPr lang="it-IT" sz="1800" dirty="0" err="1" smtClean="0"/>
              <a:t>reintegration</a:t>
            </a:r>
            <a:r>
              <a:rPr lang="it-IT" sz="1800" dirty="0" smtClean="0"/>
              <a:t>.</a:t>
            </a:r>
            <a:endParaRPr lang="it-IT" sz="1800" dirty="0"/>
          </a:p>
        </p:txBody>
      </p:sp>
      <p:pic>
        <p:nvPicPr>
          <p:cNvPr id="2052" name="Picture 4" descr="Immagine correl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309" y="1325564"/>
            <a:ext cx="3726642" cy="145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/>
          <p:cNvSpPr/>
          <p:nvPr/>
        </p:nvSpPr>
        <p:spPr>
          <a:xfrm>
            <a:off x="154539" y="1619012"/>
            <a:ext cx="3058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>
                <a:solidFill>
                  <a:srgbClr val="FF6600"/>
                </a:solidFill>
                <a:latin typeface="Algerian" panose="04020705040A02060702" pitchFamily="82" charset="0"/>
              </a:rPr>
              <a:t>Protect</a:t>
            </a:r>
            <a:r>
              <a:rPr lang="it-IT" dirty="0" smtClean="0">
                <a:solidFill>
                  <a:srgbClr val="FF6600"/>
                </a:solidFill>
                <a:latin typeface="Algerian" panose="04020705040A02060702" pitchFamily="82" charset="0"/>
              </a:rPr>
              <a:t> Human </a:t>
            </a:r>
            <a:r>
              <a:rPr lang="it-IT" dirty="0" err="1" smtClean="0">
                <a:solidFill>
                  <a:srgbClr val="FF6600"/>
                </a:solidFill>
                <a:latin typeface="Algerian" panose="04020705040A02060702" pitchFamily="82" charset="0"/>
              </a:rPr>
              <a:t>Rights</a:t>
            </a:r>
            <a:endParaRPr lang="it-IT" dirty="0">
              <a:latin typeface="Algerian" panose="04020705040A02060702" pitchFamily="82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0" y="1988344"/>
            <a:ext cx="8542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1948 The Universal </a:t>
            </a:r>
            <a:r>
              <a:rPr lang="it-IT" dirty="0" err="1" smtClean="0"/>
              <a:t>Declaration</a:t>
            </a:r>
            <a:r>
              <a:rPr lang="it-IT" dirty="0" smtClean="0"/>
              <a:t> of Human </a:t>
            </a:r>
            <a:r>
              <a:rPr lang="it-IT" dirty="0" err="1" smtClean="0"/>
              <a:t>Rights</a:t>
            </a:r>
            <a:r>
              <a:rPr lang="it-IT" dirty="0" smtClean="0"/>
              <a:t> </a:t>
            </a:r>
            <a:r>
              <a:rPr lang="it-IT" dirty="0" err="1" smtClean="0"/>
              <a:t>brought</a:t>
            </a:r>
            <a:r>
              <a:rPr lang="it-IT" dirty="0" smtClean="0"/>
              <a:t> human </a:t>
            </a:r>
            <a:r>
              <a:rPr lang="it-IT" dirty="0" err="1" smtClean="0"/>
              <a:t>rights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the </a:t>
            </a:r>
            <a:r>
              <a:rPr lang="it-IT" dirty="0" err="1" smtClean="0"/>
              <a:t>realm</a:t>
            </a:r>
            <a:r>
              <a:rPr lang="it-IT" dirty="0" smtClean="0"/>
              <a:t> of </a:t>
            </a:r>
            <a:r>
              <a:rPr lang="it-IT" dirty="0" err="1" smtClean="0"/>
              <a:t>international</a:t>
            </a:r>
            <a:r>
              <a:rPr lang="it-IT" dirty="0" smtClean="0"/>
              <a:t> law. The </a:t>
            </a:r>
            <a:r>
              <a:rPr lang="it-IT" dirty="0" err="1" smtClean="0"/>
              <a:t>Organisation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protected</a:t>
            </a:r>
            <a:r>
              <a:rPr lang="it-IT" dirty="0" smtClean="0"/>
              <a:t> human </a:t>
            </a:r>
            <a:r>
              <a:rPr lang="it-IT" dirty="0" err="1" smtClean="0"/>
              <a:t>rights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legal</a:t>
            </a:r>
            <a:r>
              <a:rPr lang="it-IT" dirty="0" smtClean="0"/>
              <a:t> </a:t>
            </a:r>
            <a:r>
              <a:rPr lang="it-IT" dirty="0" err="1" smtClean="0"/>
              <a:t>instruments</a:t>
            </a:r>
            <a:r>
              <a:rPr lang="it-IT" dirty="0" smtClean="0"/>
              <a:t> and </a:t>
            </a:r>
            <a:r>
              <a:rPr lang="it-IT" dirty="0" err="1" smtClean="0"/>
              <a:t>activities</a:t>
            </a:r>
            <a:r>
              <a:rPr lang="it-IT" dirty="0"/>
              <a:t>.</a:t>
            </a:r>
            <a:r>
              <a:rPr lang="it-IT" dirty="0" smtClean="0"/>
              <a:t> For </a:t>
            </a:r>
            <a:r>
              <a:rPr lang="it-IT" dirty="0" err="1" smtClean="0"/>
              <a:t>example</a:t>
            </a:r>
            <a:r>
              <a:rPr lang="it-IT" dirty="0" smtClean="0"/>
              <a:t> in Kabul, Afghanistan </a:t>
            </a:r>
            <a:r>
              <a:rPr lang="it-IT" dirty="0" err="1" smtClean="0"/>
              <a:t>was</a:t>
            </a:r>
            <a:r>
              <a:rPr lang="it-IT" dirty="0" smtClean="0"/>
              <a:t> made an International </a:t>
            </a:r>
            <a:r>
              <a:rPr lang="it-IT" dirty="0" err="1" smtClean="0"/>
              <a:t>campaign</a:t>
            </a:r>
            <a:r>
              <a:rPr lang="it-IT" dirty="0" smtClean="0"/>
              <a:t> </a:t>
            </a:r>
            <a:r>
              <a:rPr lang="it-IT" dirty="0" err="1" smtClean="0"/>
              <a:t>advocating</a:t>
            </a:r>
            <a:r>
              <a:rPr lang="it-IT" dirty="0" smtClean="0"/>
              <a:t> free, </a:t>
            </a:r>
            <a:r>
              <a:rPr lang="it-IT" dirty="0" err="1" smtClean="0"/>
              <a:t>quality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> for </a:t>
            </a:r>
            <a:r>
              <a:rPr lang="it-IT" dirty="0" err="1" smtClean="0"/>
              <a:t>all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  <p:pic>
        <p:nvPicPr>
          <p:cNvPr id="2054" name="Picture 6" descr="http://www.un.org/sites/www.un.org/files/styles/large/public/2015/01/16/afghan-students-cheer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574" y="2976500"/>
            <a:ext cx="3066643" cy="201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ttangolo 10"/>
          <p:cNvSpPr/>
          <p:nvPr/>
        </p:nvSpPr>
        <p:spPr>
          <a:xfrm>
            <a:off x="1451307" y="4990823"/>
            <a:ext cx="3328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996633"/>
                </a:solidFill>
                <a:latin typeface="Algerian" panose="04020705040A02060702" pitchFamily="82" charset="0"/>
              </a:rPr>
              <a:t>Deliver</a:t>
            </a:r>
            <a:r>
              <a:rPr lang="it-IT" dirty="0" smtClean="0">
                <a:solidFill>
                  <a:srgbClr val="996633"/>
                </a:solidFill>
                <a:latin typeface="Algerian" panose="04020705040A02060702" pitchFamily="82" charset="0"/>
              </a:rPr>
              <a:t> </a:t>
            </a:r>
            <a:r>
              <a:rPr lang="it-IT" dirty="0" err="1" smtClean="0">
                <a:solidFill>
                  <a:srgbClr val="996633"/>
                </a:solidFill>
                <a:latin typeface="Algerian" panose="04020705040A02060702" pitchFamily="82" charset="0"/>
              </a:rPr>
              <a:t>Humanitarian</a:t>
            </a:r>
            <a:r>
              <a:rPr lang="it-IT" dirty="0" smtClean="0">
                <a:solidFill>
                  <a:srgbClr val="996633"/>
                </a:solidFill>
                <a:latin typeface="Algerian" panose="04020705040A02060702" pitchFamily="82" charset="0"/>
              </a:rPr>
              <a:t> </a:t>
            </a:r>
            <a:r>
              <a:rPr lang="it-IT" dirty="0" err="1" smtClean="0">
                <a:solidFill>
                  <a:srgbClr val="996633"/>
                </a:solidFill>
                <a:latin typeface="Algerian" panose="04020705040A02060702" pitchFamily="82" charset="0"/>
              </a:rPr>
              <a:t>Aid</a:t>
            </a:r>
            <a:r>
              <a:rPr lang="it-IT" dirty="0" smtClean="0">
                <a:solidFill>
                  <a:srgbClr val="996633"/>
                </a:solidFill>
                <a:latin typeface="Algerian" panose="04020705040A02060702" pitchFamily="82" charset="0"/>
              </a:rPr>
              <a:t>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08686" y="5458117"/>
            <a:ext cx="70231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The UN first </a:t>
            </a:r>
            <a:r>
              <a:rPr lang="it-IT" dirty="0" err="1" smtClean="0"/>
              <a:t>did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in the </a:t>
            </a:r>
            <a:r>
              <a:rPr lang="it-IT" dirty="0" err="1" smtClean="0"/>
              <a:t>aftermath</a:t>
            </a:r>
            <a:r>
              <a:rPr lang="it-IT" dirty="0" smtClean="0"/>
              <a:t> of the Second World War on the </a:t>
            </a:r>
            <a:r>
              <a:rPr lang="it-IT" dirty="0" err="1" smtClean="0"/>
              <a:t>devasted</a:t>
            </a:r>
            <a:r>
              <a:rPr lang="it-IT" dirty="0" smtClean="0"/>
              <a:t> </a:t>
            </a:r>
            <a:r>
              <a:rPr lang="it-IT" dirty="0" err="1" smtClean="0"/>
              <a:t>continent</a:t>
            </a:r>
            <a:r>
              <a:rPr lang="it-IT" dirty="0" smtClean="0"/>
              <a:t> of Europe ,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helped</a:t>
            </a:r>
            <a:r>
              <a:rPr lang="it-IT" dirty="0" smtClean="0"/>
              <a:t> to </a:t>
            </a:r>
            <a:r>
              <a:rPr lang="it-IT" dirty="0" err="1" smtClean="0"/>
              <a:t>rebuild</a:t>
            </a:r>
            <a:r>
              <a:rPr lang="it-IT" dirty="0" smtClean="0"/>
              <a:t>.</a:t>
            </a:r>
          </a:p>
          <a:p>
            <a:r>
              <a:rPr lang="it-IT" dirty="0" smtClean="0"/>
              <a:t>More </a:t>
            </a:r>
            <a:r>
              <a:rPr lang="it-IT" dirty="0" err="1" smtClean="0"/>
              <a:t>than</a:t>
            </a:r>
            <a:r>
              <a:rPr lang="it-IT" dirty="0" smtClean="0"/>
              <a:t> 8,000 </a:t>
            </a:r>
            <a:r>
              <a:rPr lang="it-IT" dirty="0" err="1" smtClean="0"/>
              <a:t>women</a:t>
            </a:r>
            <a:r>
              <a:rPr lang="it-IT" dirty="0" smtClean="0"/>
              <a:t> and </a:t>
            </a:r>
            <a:r>
              <a:rPr lang="it-IT" dirty="0" err="1" smtClean="0"/>
              <a:t>children</a:t>
            </a:r>
            <a:r>
              <a:rPr lang="it-IT" dirty="0" smtClean="0"/>
              <a:t> living in the camp benefit from </a:t>
            </a:r>
            <a:r>
              <a:rPr lang="it-IT" dirty="0" err="1" smtClean="0"/>
              <a:t>nutrition</a:t>
            </a:r>
            <a:r>
              <a:rPr lang="it-IT" dirty="0" smtClean="0"/>
              <a:t> </a:t>
            </a:r>
            <a:r>
              <a:rPr lang="it-IT" dirty="0" err="1" smtClean="0"/>
              <a:t>programmes</a:t>
            </a:r>
            <a:r>
              <a:rPr lang="it-IT" dirty="0" smtClean="0"/>
              <a:t> </a:t>
            </a:r>
            <a:r>
              <a:rPr lang="it-IT" dirty="0" err="1" smtClean="0"/>
              <a:t>run</a:t>
            </a:r>
            <a:r>
              <a:rPr lang="it-IT" dirty="0" smtClean="0"/>
              <a:t> by the World </a:t>
            </a:r>
            <a:r>
              <a:rPr lang="it-IT" dirty="0" err="1" smtClean="0"/>
              <a:t>Food</a:t>
            </a:r>
            <a:r>
              <a:rPr lang="it-IT" dirty="0" smtClean="0"/>
              <a:t> </a:t>
            </a:r>
            <a:r>
              <a:rPr lang="it-IT" dirty="0" err="1" smtClean="0"/>
              <a:t>Programme</a:t>
            </a:r>
            <a:r>
              <a:rPr lang="it-IT" dirty="0" smtClean="0"/>
              <a:t> (WFP)</a:t>
            </a:r>
          </a:p>
          <a:p>
            <a:endParaRPr lang="it-IT" dirty="0"/>
          </a:p>
        </p:txBody>
      </p:sp>
      <p:pic>
        <p:nvPicPr>
          <p:cNvPr id="2056" name="Picture 8" descr="Risultati immagini per deliver humanitarian ai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92" y="3170102"/>
            <a:ext cx="3303373" cy="1729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ttangolo 12"/>
          <p:cNvSpPr/>
          <p:nvPr/>
        </p:nvSpPr>
        <p:spPr>
          <a:xfrm>
            <a:off x="7846105" y="4842309"/>
            <a:ext cx="4384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0033CC"/>
                </a:solidFill>
                <a:latin typeface="Algerian" panose="04020705040A02060702" pitchFamily="82" charset="0"/>
              </a:rPr>
              <a:t>Promote</a:t>
            </a:r>
            <a:r>
              <a:rPr lang="it-IT" dirty="0" smtClean="0">
                <a:solidFill>
                  <a:srgbClr val="0033CC"/>
                </a:solidFill>
                <a:latin typeface="Algerian" panose="04020705040A02060702" pitchFamily="82" charset="0"/>
              </a:rPr>
              <a:t> </a:t>
            </a:r>
            <a:r>
              <a:rPr lang="it-IT" dirty="0" err="1" smtClean="0">
                <a:solidFill>
                  <a:srgbClr val="0033CC"/>
                </a:solidFill>
                <a:latin typeface="Algerian" panose="04020705040A02060702" pitchFamily="82" charset="0"/>
              </a:rPr>
              <a:t>Sustainable</a:t>
            </a:r>
            <a:r>
              <a:rPr lang="it-IT" dirty="0" smtClean="0">
                <a:solidFill>
                  <a:srgbClr val="0033CC"/>
                </a:solidFill>
                <a:latin typeface="Algerian" panose="04020705040A02060702" pitchFamily="82" charset="0"/>
              </a:rPr>
              <a:t> Development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8164329" y="5215128"/>
            <a:ext cx="3933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From the </a:t>
            </a:r>
            <a:r>
              <a:rPr lang="it-IT" dirty="0" err="1" smtClean="0"/>
              <a:t>starting</a:t>
            </a:r>
            <a:r>
              <a:rPr lang="it-IT" dirty="0" smtClean="0"/>
              <a:t> 1945 the </a:t>
            </a:r>
            <a:r>
              <a:rPr lang="it-IT" dirty="0" err="1" smtClean="0"/>
              <a:t>United</a:t>
            </a:r>
            <a:r>
              <a:rPr lang="it-IT" dirty="0" smtClean="0"/>
              <a:t> Nations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changed</a:t>
            </a:r>
            <a:r>
              <a:rPr lang="it-IT" dirty="0" smtClean="0"/>
              <a:t> the world with </a:t>
            </a:r>
            <a:r>
              <a:rPr lang="it-IT" dirty="0"/>
              <a:t>t</a:t>
            </a:r>
            <a:r>
              <a:rPr lang="it-IT" dirty="0" smtClean="0"/>
              <a:t>he </a:t>
            </a:r>
            <a:r>
              <a:rPr lang="it-IT" dirty="0" err="1" smtClean="0"/>
              <a:t>sustainable</a:t>
            </a:r>
            <a:r>
              <a:rPr lang="it-IT" dirty="0" smtClean="0"/>
              <a:t> </a:t>
            </a:r>
            <a:r>
              <a:rPr lang="it-IT" dirty="0" err="1" smtClean="0"/>
              <a:t>development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promotes</a:t>
            </a:r>
            <a:r>
              <a:rPr lang="it-IT" dirty="0" smtClean="0"/>
              <a:t> </a:t>
            </a:r>
            <a:r>
              <a:rPr lang="it-IT" dirty="0" err="1" smtClean="0"/>
              <a:t>prosperity</a:t>
            </a:r>
            <a:r>
              <a:rPr lang="it-IT" dirty="0" smtClean="0"/>
              <a:t> and </a:t>
            </a:r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oppurtunity</a:t>
            </a:r>
            <a:endParaRPr lang="it-IT" dirty="0"/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2798" y="3105665"/>
            <a:ext cx="2879800" cy="167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377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251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Tema di Office</vt:lpstr>
      <vt:lpstr>THE UNIVERSAL DECLARATION OF HUMAN RIGHTS</vt:lpstr>
      <vt:lpstr>Maintain International Peace and Security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UNIVERSAL DECLARATION OF HUMAN RIGHTS</dc:title>
  <dc:creator>Roberto Tricomi</dc:creator>
  <cp:lastModifiedBy>Roberto Tricomi</cp:lastModifiedBy>
  <cp:revision>19</cp:revision>
  <cp:lastPrinted>2017-02-26T10:44:10Z</cp:lastPrinted>
  <dcterms:created xsi:type="dcterms:W3CDTF">2017-02-25T11:34:36Z</dcterms:created>
  <dcterms:modified xsi:type="dcterms:W3CDTF">2017-02-26T13:54:17Z</dcterms:modified>
</cp:coreProperties>
</file>