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56" r:id="rId2"/>
    <p:sldId id="262" r:id="rId3"/>
    <p:sldId id="257" r:id="rId4"/>
    <p:sldId id="258" r:id="rId5"/>
    <p:sldId id="259" r:id="rId6"/>
    <p:sldId id="265" r:id="rId7"/>
    <p:sldId id="260" r:id="rId8"/>
    <p:sldId id="263" r:id="rId9"/>
    <p:sldId id="264" r:id="rId10"/>
    <p:sldId id="266" r:id="rId11"/>
    <p:sldId id="267" r:id="rId12"/>
    <p:sldId id="261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48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BD666-EC5C-43B2-83D7-61A5201C13FB}" type="datetimeFigureOut">
              <a:rPr lang="it-IT" smtClean="0"/>
              <a:t>29/03/2016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18DE5-D827-4241-8217-FFC27B799F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4710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18DE5-D827-4241-8217-FFC27B799FDC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371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6FD7-91FC-440D-ABAA-4ADAB642F02D}" type="datetimeFigureOut">
              <a:rPr lang="it-IT" smtClean="0"/>
              <a:t>29/03/2016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0D2E-6953-48D2-AF2F-CE4FF478B1A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advClick="0" advTm="15000">
    <p:sndAc>
      <p:stSnd>
        <p:snd r:embed="rId1" name="typ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6FD7-91FC-440D-ABAA-4ADAB642F02D}" type="datetimeFigureOut">
              <a:rPr lang="it-IT" smtClean="0"/>
              <a:t>29/03/2016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0D2E-6953-48D2-AF2F-CE4FF478B1A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advClick="0" advTm="15000">
    <p:sndAc>
      <p:stSnd>
        <p:snd r:embed="rId1" name="typ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6FD7-91FC-440D-ABAA-4ADAB642F02D}" type="datetimeFigureOut">
              <a:rPr lang="it-IT" smtClean="0"/>
              <a:t>29/03/2016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0D2E-6953-48D2-AF2F-CE4FF478B1A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advClick="0" advTm="15000">
    <p:sndAc>
      <p:stSnd>
        <p:snd r:embed="rId1" name="typ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6FD7-91FC-440D-ABAA-4ADAB642F02D}" type="datetimeFigureOut">
              <a:rPr lang="it-IT" smtClean="0"/>
              <a:t>29/03/2016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0D2E-6953-48D2-AF2F-CE4FF478B1A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advClick="0" advTm="15000">
    <p:sndAc>
      <p:stSnd>
        <p:snd r:embed="rId1" name="typ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6FD7-91FC-440D-ABAA-4ADAB642F02D}" type="datetimeFigureOut">
              <a:rPr lang="it-IT" smtClean="0"/>
              <a:t>29/03/2016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0D2E-6953-48D2-AF2F-CE4FF478B1A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advClick="0" advTm="15000">
    <p:sndAc>
      <p:stSnd>
        <p:snd r:embed="rId1" name="typ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6FD7-91FC-440D-ABAA-4ADAB642F02D}" type="datetimeFigureOut">
              <a:rPr lang="it-IT" smtClean="0"/>
              <a:t>29/03/2016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0D2E-6953-48D2-AF2F-CE4FF478B1A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advClick="0" advTm="15000">
    <p:sndAc>
      <p:stSnd>
        <p:snd r:embed="rId1" name="typ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6FD7-91FC-440D-ABAA-4ADAB642F02D}" type="datetimeFigureOut">
              <a:rPr lang="it-IT" smtClean="0"/>
              <a:t>29/03/2016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0D2E-6953-48D2-AF2F-CE4FF478B1A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advClick="0" advTm="15000">
    <p:sndAc>
      <p:stSnd>
        <p:snd r:embed="rId1" name="typ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6FD7-91FC-440D-ABAA-4ADAB642F02D}" type="datetimeFigureOut">
              <a:rPr lang="it-IT" smtClean="0"/>
              <a:t>29/03/2016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0D2E-6953-48D2-AF2F-CE4FF478B1A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advClick="0" advTm="15000">
    <p:sndAc>
      <p:stSnd>
        <p:snd r:embed="rId1" name="typ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6FD7-91FC-440D-ABAA-4ADAB642F02D}" type="datetimeFigureOut">
              <a:rPr lang="it-IT" smtClean="0"/>
              <a:t>29/03/2016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0D2E-6953-48D2-AF2F-CE4FF478B1A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advClick="0" advTm="15000">
    <p:sndAc>
      <p:stSnd>
        <p:snd r:embed="rId1" name="typ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6FD7-91FC-440D-ABAA-4ADAB642F02D}" type="datetimeFigureOut">
              <a:rPr lang="it-IT" smtClean="0"/>
              <a:t>29/03/2016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0D2E-6953-48D2-AF2F-CE4FF478B1A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advClick="0" advTm="15000">
    <p:sndAc>
      <p:stSnd>
        <p:snd r:embed="rId1" name="typ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6FD7-91FC-440D-ABAA-4ADAB642F02D}" type="datetimeFigureOut">
              <a:rPr lang="it-IT" smtClean="0"/>
              <a:t>29/03/2016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0D2E-6953-48D2-AF2F-CE4FF478B1A8}" type="slidenum">
              <a:rPr lang="it-IT" smtClean="0"/>
              <a:t>‹N›</a:t>
            </a:fld>
            <a:endParaRPr lang="it-IT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</p:spTree>
  </p:cSld>
  <p:clrMapOvr>
    <a:masterClrMapping/>
  </p:clrMapOvr>
  <p:transition advClick="0" advTm="15000">
    <p:sndAc>
      <p:stSnd>
        <p:snd r:embed="rId1" name="typ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3F06FD7-91FC-440D-ABAA-4ADAB642F02D}" type="datetimeFigureOut">
              <a:rPr lang="it-IT" smtClean="0"/>
              <a:t>29/03/2016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F460D2E-6953-48D2-AF2F-CE4FF478B1A8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advClick="0" advTm="15000">
    <p:sndAc>
      <p:stSnd>
        <p:snd r:embed="rId13" name="type.wav"/>
      </p:stSnd>
    </p:sndAc>
  </p:transition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93812" y="1124744"/>
            <a:ext cx="7772400" cy="2088233"/>
          </a:xfrm>
        </p:spPr>
        <p:txBody>
          <a:bodyPr/>
          <a:lstStyle/>
          <a:p>
            <a:pPr algn="ctr"/>
            <a:r>
              <a:rPr lang="it-IT" sz="4400" dirty="0" smtClean="0">
                <a:solidFill>
                  <a:srgbClr val="FF0000"/>
                </a:solidFill>
              </a:rPr>
              <a:t>Progetto </a:t>
            </a:r>
            <a:br>
              <a:rPr lang="it-IT" sz="4400" dirty="0" smtClean="0">
                <a:solidFill>
                  <a:srgbClr val="FF0000"/>
                </a:solidFill>
              </a:rPr>
            </a:br>
            <a:r>
              <a:rPr lang="it-IT" sz="4400" dirty="0" smtClean="0">
                <a:solidFill>
                  <a:srgbClr val="FF0000"/>
                </a:solidFill>
              </a:rPr>
              <a:t>Alternanza Scuola-Lavoro</a:t>
            </a:r>
            <a:br>
              <a:rPr lang="it-IT" sz="4400" dirty="0" smtClean="0">
                <a:solidFill>
                  <a:srgbClr val="FF0000"/>
                </a:solidFill>
              </a:rPr>
            </a:br>
            <a:endParaRPr lang="it-IT" sz="4400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843808" y="4471149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chemeClr val="accent6">
                    <a:lumMod val="75000"/>
                  </a:schemeClr>
                </a:solidFill>
              </a:rPr>
              <a:t>Classe 3 E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794861" y="590863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Dal 14 al 18 marzo 2016</a:t>
            </a:r>
            <a:endParaRPr lang="it-IT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" name="Jake Miller - Like Me (Official Music Video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2400" y="565448"/>
            <a:ext cx="304800" cy="304800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1331640" y="4878077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>
                <a:solidFill>
                  <a:schemeClr val="accent6">
                    <a:lumMod val="75000"/>
                  </a:schemeClr>
                </a:solidFill>
              </a:rPr>
              <a:t>Liceo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 Machiavelli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364" y="3145759"/>
            <a:ext cx="4067853" cy="305089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557" y="3172182"/>
            <a:ext cx="4089515" cy="306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28928"/>
      </p:ext>
    </p:extLst>
  </p:cSld>
  <p:clrMapOvr>
    <a:masterClrMapping/>
  </p:clrMapOvr>
  <p:transition advClick="0" advTm="15000">
    <p:sndAc>
      <p:stSnd>
        <p:snd r:embed="rId4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/>
      <p:bldP spid="10" grpId="0"/>
      <p:bldP spid="12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Appunti di viaggio…</a:t>
            </a:r>
            <a:br>
              <a:rPr lang="it-IT" dirty="0">
                <a:solidFill>
                  <a:srgbClr val="FF0000"/>
                </a:solidFill>
              </a:rPr>
            </a:b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608" y="1412776"/>
            <a:ext cx="7125112" cy="4464496"/>
          </a:xfrm>
        </p:spPr>
        <p:txBody>
          <a:bodyPr>
            <a:normAutofit/>
          </a:bodyPr>
          <a:lstStyle/>
          <a:p>
            <a:r>
              <a:rPr lang="it-IT" dirty="0" smtClean="0"/>
              <a:t>Mi </a:t>
            </a:r>
            <a:r>
              <a:rPr lang="it-IT" dirty="0"/>
              <a:t>mancherà </a:t>
            </a:r>
            <a:r>
              <a:rPr lang="it-IT" dirty="0" smtClean="0"/>
              <a:t>entrare </a:t>
            </a:r>
            <a:r>
              <a:rPr lang="it-IT" dirty="0"/>
              <a:t>in questa classe, guardare i volti dei </a:t>
            </a:r>
            <a:r>
              <a:rPr lang="it-IT" dirty="0" smtClean="0"/>
              <a:t>bambini, </a:t>
            </a:r>
            <a:r>
              <a:rPr lang="it-IT" dirty="0"/>
              <a:t>sorridenti o imbronciati che siano. </a:t>
            </a:r>
            <a:endParaRPr lang="it-IT" dirty="0" smtClean="0"/>
          </a:p>
          <a:p>
            <a:endParaRPr lang="it-IT" dirty="0"/>
          </a:p>
          <a:p>
            <a:r>
              <a:rPr lang="it-IT" dirty="0"/>
              <a:t>Mi mancherà essere la regina o la strega cattiva di un </a:t>
            </a:r>
            <a:r>
              <a:rPr lang="it-IT" dirty="0" smtClean="0"/>
              <a:t>racconto.</a:t>
            </a:r>
          </a:p>
          <a:p>
            <a:endParaRPr lang="it-IT" dirty="0"/>
          </a:p>
          <a:p>
            <a:r>
              <a:rPr lang="it-IT" dirty="0" smtClean="0"/>
              <a:t>Mi </a:t>
            </a:r>
            <a:r>
              <a:rPr lang="it-IT" dirty="0"/>
              <a:t>mancherà parlare con tutti quanti, disegnare con loro, giocare con loro…o semplicemente osservarli durante le altre lezioni. </a:t>
            </a:r>
          </a:p>
        </p:txBody>
      </p:sp>
    </p:spTree>
    <p:extLst>
      <p:ext uri="{BB962C8B-B14F-4D97-AF65-F5344CB8AC3E}">
        <p14:creationId xmlns:p14="http://schemas.microsoft.com/office/powerpoint/2010/main" val="50783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:sndAc>
          <p:stSnd>
            <p:snd r:embed="rId2" name="type.wav"/>
          </p:stSnd>
        </p:sndAc>
      </p:transition>
    </mc:Choice>
    <mc:Fallback xmlns="">
      <p:transition spd="slow" advClick="0" advTm="15000"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FF0000"/>
                </a:solidFill>
              </a:rPr>
              <a:t>There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we</a:t>
            </a:r>
            <a:r>
              <a:rPr lang="it-IT" dirty="0" smtClean="0">
                <a:solidFill>
                  <a:srgbClr val="FF0000"/>
                </a:solidFill>
              </a:rPr>
              <a:t> are </a:t>
            </a:r>
            <a:r>
              <a:rPr lang="it-IT" dirty="0" err="1" smtClean="0">
                <a:solidFill>
                  <a:srgbClr val="FF0000"/>
                </a:solidFill>
              </a:rPr>
              <a:t>again</a:t>
            </a:r>
            <a:r>
              <a:rPr lang="it-IT" dirty="0" smtClean="0">
                <a:solidFill>
                  <a:srgbClr val="FF0000"/>
                </a:solidFill>
              </a:rPr>
              <a:t>…</a:t>
            </a:r>
            <a:r>
              <a:rPr lang="it-IT" dirty="0">
                <a:solidFill>
                  <a:srgbClr val="FF0000"/>
                </a:solidFill>
              </a:rPr>
              <a:t/>
            </a:r>
            <a:br>
              <a:rPr lang="it-IT" dirty="0">
                <a:solidFill>
                  <a:srgbClr val="FF0000"/>
                </a:solidFill>
              </a:rPr>
            </a:b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340768"/>
            <a:ext cx="6480720" cy="486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1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:sndAc>
          <p:stSnd>
            <p:snd r:embed="rId2" name="type.wav"/>
          </p:stSnd>
        </p:sndAc>
      </p:transition>
    </mc:Choice>
    <mc:Fallback xmlns="">
      <p:transition spd="slow" advClick="0" advTm="15000"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76672"/>
            <a:ext cx="6400800" cy="5832648"/>
          </a:xfrm>
        </p:spPr>
        <p:txBody>
          <a:bodyPr>
            <a:normAutofit/>
          </a:bodyPr>
          <a:lstStyle/>
          <a:p>
            <a:endParaRPr lang="it-IT" sz="6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End! </a:t>
            </a:r>
          </a:p>
          <a:p>
            <a:endParaRPr lang="it-IT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 by Erika, Thomas and Ludovico</a:t>
            </a:r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67544" y="6066609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 smtClean="0"/>
              <a:t>Music </a:t>
            </a:r>
            <a:r>
              <a:rPr lang="it-IT" sz="800" dirty="0" err="1" smtClean="0"/>
              <a:t>extract</a:t>
            </a:r>
            <a:r>
              <a:rPr lang="it-IT" sz="800" dirty="0" smtClean="0"/>
              <a:t>: «Like Me» by Jake Miller </a:t>
            </a:r>
            <a:endParaRPr lang="it-IT" sz="800" dirty="0"/>
          </a:p>
          <a:p>
            <a:r>
              <a:rPr lang="it-IT" sz="800" dirty="0" err="1" smtClean="0"/>
              <a:t>Rendering:PS</a:t>
            </a:r>
            <a:endParaRPr lang="it-IT" sz="800" dirty="0" smtClean="0"/>
          </a:p>
          <a:p>
            <a:endParaRPr lang="it-IT" sz="800" dirty="0"/>
          </a:p>
        </p:txBody>
      </p:sp>
    </p:spTree>
    <p:extLst>
      <p:ext uri="{BB962C8B-B14F-4D97-AF65-F5344CB8AC3E}">
        <p14:creationId xmlns:p14="http://schemas.microsoft.com/office/powerpoint/2010/main" val="53924485"/>
      </p:ext>
    </p:extLst>
  </p:cSld>
  <p:clrMapOvr>
    <a:masterClrMapping/>
  </p:clrMapOvr>
  <p:transition advClick="0" advTm="15000"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31640" y="908720"/>
            <a:ext cx="6400800" cy="1296144"/>
          </a:xfrm>
        </p:spPr>
        <p:txBody>
          <a:bodyPr>
            <a:normAutofit fontScale="92500"/>
          </a:bodyPr>
          <a:lstStyle/>
          <a:p>
            <a:r>
              <a:rPr lang="it-IT" sz="2400" dirty="0" smtClean="0">
                <a:solidFill>
                  <a:schemeClr val="tx1"/>
                </a:solidFill>
              </a:rPr>
              <a:t>Essendo una classe di terzo liceo, quest’anno abbiamo partecipato alla prima esperienza di alternanza scuola-lavoro. 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331640" y="2722577"/>
            <a:ext cx="410445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/>
              <a:t>Come prima settimana ci è stata assegnata la Scuola dell’Infanzia  </a:t>
            </a:r>
            <a:endParaRPr lang="it-IT" sz="2200" dirty="0" smtClean="0"/>
          </a:p>
          <a:p>
            <a:pPr algn="just"/>
            <a:r>
              <a:rPr lang="it-IT" sz="2200" smtClean="0"/>
              <a:t>«</a:t>
            </a:r>
            <a:r>
              <a:rPr lang="it-IT" sz="2200" dirty="0"/>
              <a:t>Falcone e </a:t>
            </a:r>
            <a:r>
              <a:rPr lang="it-IT" sz="2200"/>
              <a:t>Borsellino</a:t>
            </a:r>
            <a:r>
              <a:rPr lang="it-IT" sz="2200" smtClean="0"/>
              <a:t>», </a:t>
            </a:r>
            <a:r>
              <a:rPr lang="it-IT" sz="2200" dirty="0"/>
              <a:t>dove si è svolto un tirocinio in lingua inglese. </a:t>
            </a:r>
          </a:p>
          <a:p>
            <a:pPr algn="just"/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751" y="2420888"/>
            <a:ext cx="3075806" cy="410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06353"/>
      </p:ext>
    </p:extLst>
  </p:cSld>
  <p:clrMapOvr>
    <a:masterClrMapping/>
  </p:clrMapOvr>
  <p:transition advClick="0" advTm="15000"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3">
                                          <p:stCondLst>
                                            <p:cond delay="81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08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08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08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08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250704" cy="1143000"/>
          </a:xfrm>
        </p:spPr>
        <p:txBody>
          <a:bodyPr/>
          <a:lstStyle/>
          <a:p>
            <a:r>
              <a:rPr lang="it-IT" i="1" dirty="0" smtClean="0">
                <a:solidFill>
                  <a:srgbClr val="FF0000"/>
                </a:solidFill>
              </a:rPr>
              <a:t>Occhi attenti</a:t>
            </a:r>
            <a:endParaRPr lang="it-IT" i="1" dirty="0">
              <a:solidFill>
                <a:srgbClr val="FF0000"/>
              </a:solidFill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4463727" cy="47525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Rettangolo 3"/>
          <p:cNvSpPr/>
          <p:nvPr/>
        </p:nvSpPr>
        <p:spPr>
          <a:xfrm>
            <a:off x="4716016" y="1772816"/>
            <a:ext cx="4139951" cy="4524315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endParaRPr lang="it-IT" sz="240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0" algn="ctr"/>
            <a:r>
              <a:rPr lang="it-IT" sz="2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Abbiamo seguito le lezioni delle maestre: </a:t>
            </a:r>
          </a:p>
          <a:p>
            <a:pPr lvl="0" algn="ctr"/>
            <a:r>
              <a:rPr lang="it-IT" sz="24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 esempio, i bambini hanno terminato un lavoretto sull’inverno. Inoltre, hanno parlato della storia di Gesù per l’avvento della Pasqua e hanno colorato disegni per la festa del papà.</a:t>
            </a:r>
          </a:p>
          <a:p>
            <a:pPr lvl="0" algn="ctr"/>
            <a:r>
              <a:rPr lang="it-IT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it-IT" sz="2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2999068"/>
      </p:ext>
    </p:extLst>
  </p:cSld>
  <p:clrMapOvr>
    <a:masterClrMapping/>
  </p:clrMapOvr>
  <p:transition advClick="0" advTm="15000"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 smtClean="0">
                <a:solidFill>
                  <a:srgbClr val="FF0000"/>
                </a:solidFill>
              </a:rPr>
              <a:t>Le nostre attività</a:t>
            </a:r>
            <a:endParaRPr lang="it-IT" i="1" dirty="0">
              <a:solidFill>
                <a:srgbClr val="FF0000"/>
              </a:solidFill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3167" y="2015843"/>
            <a:ext cx="4248472" cy="3186354"/>
          </a:xfrm>
          <a:ln w="38100">
            <a:solidFill>
              <a:schemeClr val="accent4">
                <a:lumMod val="75000"/>
              </a:schemeClr>
            </a:solidFill>
          </a:ln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95878" y="1960906"/>
            <a:ext cx="4248472" cy="3296228"/>
          </a:xfrm>
          <a:ln w="76200">
            <a:solidFill>
              <a:schemeClr val="accent5">
                <a:lumMod val="75000"/>
              </a:schemeClr>
            </a:solidFill>
            <a:prstDash val="dashDot"/>
          </a:ln>
        </p:spPr>
      </p:pic>
    </p:spTree>
    <p:extLst>
      <p:ext uri="{BB962C8B-B14F-4D97-AF65-F5344CB8AC3E}">
        <p14:creationId xmlns:p14="http://schemas.microsoft.com/office/powerpoint/2010/main" val="697928477"/>
      </p:ext>
    </p:extLst>
  </p:cSld>
  <p:clrMapOvr>
    <a:masterClrMapping/>
  </p:clrMapOvr>
  <p:transition advClick="0" advTm="15000"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5486400" cy="1152128"/>
          </a:xfrm>
        </p:spPr>
        <p:txBody>
          <a:bodyPr>
            <a:noAutofit/>
          </a:bodyPr>
          <a:lstStyle/>
          <a:p>
            <a:r>
              <a:rPr lang="it-IT" sz="3200" b="0" i="1" dirty="0" err="1">
                <a:solidFill>
                  <a:srgbClr val="FF0000"/>
                </a:solidFill>
              </a:rPr>
              <a:t>Snap</a:t>
            </a:r>
            <a:r>
              <a:rPr lang="it-IT" sz="3200" b="0" i="1" dirty="0">
                <a:solidFill>
                  <a:srgbClr val="FF0000"/>
                </a:solidFill>
              </a:rPr>
              <a:t> e </a:t>
            </a:r>
            <a:r>
              <a:rPr lang="it-IT" sz="3200" b="0" i="1" dirty="0" err="1">
                <a:solidFill>
                  <a:srgbClr val="FF0000"/>
                </a:solidFill>
              </a:rPr>
              <a:t>memory</a:t>
            </a:r>
            <a:r>
              <a:rPr lang="it-IT" sz="3200" b="0" i="1" dirty="0">
                <a:solidFill>
                  <a:srgbClr val="FF0000"/>
                </a:solidFill>
              </a:rPr>
              <a:t> in un mondo </a:t>
            </a:r>
            <a:r>
              <a:rPr lang="it-IT" sz="3200" b="0" i="1" dirty="0" smtClean="0">
                <a:solidFill>
                  <a:srgbClr val="FF0000"/>
                </a:solidFill>
              </a:rPr>
              <a:t>piuttosto… </a:t>
            </a:r>
            <a:r>
              <a:rPr lang="it-IT" sz="3200" b="0" i="1" dirty="0" err="1">
                <a:solidFill>
                  <a:srgbClr val="FF0000"/>
                </a:solidFill>
              </a:rPr>
              <a:t>colourful</a:t>
            </a:r>
            <a:r>
              <a:rPr lang="it-IT" sz="3200" b="0" i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55576" y="2145798"/>
            <a:ext cx="4248472" cy="1224136"/>
          </a:xfrm>
        </p:spPr>
        <p:txBody>
          <a:bodyPr>
            <a:noAutofit/>
          </a:bodyPr>
          <a:lstStyle/>
          <a:p>
            <a:r>
              <a:rPr lang="it-IT" sz="2000" dirty="0" smtClean="0"/>
              <a:t>Per far sì che i bambini apprendessero più velocemente e in maniera efficace i colori, abbiamo usato molte </a:t>
            </a:r>
            <a:r>
              <a:rPr lang="it-IT" sz="2000" dirty="0" err="1" smtClean="0"/>
              <a:t>flashcards</a:t>
            </a:r>
            <a:endParaRPr lang="it-IT" sz="2000" dirty="0"/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 rot="5400000">
            <a:off x="4860032" y="1628800"/>
            <a:ext cx="3429000" cy="3429000"/>
          </a:xfrm>
        </p:spPr>
      </p:pic>
      <p:sp>
        <p:nvSpPr>
          <p:cNvPr id="3" name="CasellaDiTesto 2"/>
          <p:cNvSpPr txBox="1"/>
          <p:nvPr/>
        </p:nvSpPr>
        <p:spPr>
          <a:xfrm>
            <a:off x="755576" y="4018711"/>
            <a:ext cx="43924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ci siamo divertiti ad esercitare con loro la nostra memoria ..come se fossimo tornati piccoli anche noi!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765007539"/>
      </p:ext>
    </p:extLst>
  </p:cSld>
  <p:clrMapOvr>
    <a:masterClrMapping/>
  </p:clrMapOvr>
  <p:transition advClick="0" advTm="15000"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Viaggio per l’Inghilterra!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39552" y="1406679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Quale miglior modo di imparare l’inglese se non viaggiare? </a:t>
            </a:r>
            <a:endParaRPr lang="it-IT" sz="20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971600" y="4581128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nostro ipotetico treno per l’Inghilterra provvisto di </a:t>
            </a:r>
            <a:r>
              <a:rPr lang="it-IT" dirty="0" smtClean="0"/>
              <a:t>capotreno </a:t>
            </a:r>
            <a:r>
              <a:rPr lang="it-IT" dirty="0"/>
              <a:t>e conducente, ha garantito l’interesse dei bambini e un approccio originale alla lingua inglese! </a:t>
            </a:r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32856"/>
            <a:ext cx="7124700" cy="1656492"/>
          </a:xfrm>
        </p:spPr>
      </p:pic>
    </p:spTree>
    <p:extLst>
      <p:ext uri="{BB962C8B-B14F-4D97-AF65-F5344CB8AC3E}">
        <p14:creationId xmlns:p14="http://schemas.microsoft.com/office/powerpoint/2010/main" val="327085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5000">
        <p:sndAc>
          <p:stSnd>
            <p:snd r:embed="rId2" name="type.wav"/>
          </p:stSnd>
        </p:sndAc>
      </p:transition>
    </mc:Choice>
    <mc:Fallback xmlns="">
      <p:transition spd="slow" advClick="0" advTm="15000"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Viaggio per l’Inghilterra! 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88840"/>
            <a:ext cx="4983979" cy="3672407"/>
          </a:xfrm>
        </p:spPr>
      </p:pic>
      <p:sp>
        <p:nvSpPr>
          <p:cNvPr id="6" name="CasellaDiTesto 5"/>
          <p:cNvSpPr txBox="1"/>
          <p:nvPr/>
        </p:nvSpPr>
        <p:spPr>
          <a:xfrm>
            <a:off x="6052352" y="1988840"/>
            <a:ext cx="26241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Presentandosi con un semplice </a:t>
            </a:r>
            <a:endParaRPr lang="it-IT" dirty="0" smtClean="0"/>
          </a:p>
          <a:p>
            <a:r>
              <a:rPr lang="it-IT" dirty="0" smtClean="0"/>
              <a:t>«</a:t>
            </a:r>
            <a:r>
              <a:rPr lang="it-IT" dirty="0"/>
              <a:t>Hi, </a:t>
            </a:r>
            <a:r>
              <a:rPr lang="it-IT" dirty="0" err="1"/>
              <a:t>my</a:t>
            </a:r>
            <a:r>
              <a:rPr lang="it-IT" dirty="0"/>
              <a:t> </a:t>
            </a:r>
            <a:r>
              <a:rPr lang="it-IT" dirty="0" err="1" smtClean="0"/>
              <a:t>name’s</a:t>
            </a:r>
            <a:r>
              <a:rPr lang="it-IT" dirty="0" smtClean="0"/>
              <a:t>..» </a:t>
            </a:r>
          </a:p>
          <a:p>
            <a:r>
              <a:rPr lang="it-IT" dirty="0" smtClean="0"/>
              <a:t>i bambini si </a:t>
            </a:r>
            <a:r>
              <a:rPr lang="it-IT" dirty="0"/>
              <a:t>sono assicurati un biglietto per questa nuova esperienza!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41756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5000"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6221">
            <a:off x="4604579" y="3433966"/>
            <a:ext cx="2661603" cy="3735909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4509">
            <a:off x="5805702" y="271846"/>
            <a:ext cx="2371492" cy="3386758"/>
          </a:xfrm>
          <a:prstGeom prst="rect">
            <a:avLst/>
          </a:prstGeom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59632" y="404664"/>
            <a:ext cx="6400800" cy="5832648"/>
          </a:xfrm>
        </p:spPr>
        <p:txBody>
          <a:bodyPr>
            <a:normAutofit/>
          </a:bodyPr>
          <a:lstStyle/>
          <a:p>
            <a:endParaRPr lang="it-IT" sz="3200" dirty="0" smtClean="0">
              <a:solidFill>
                <a:srgbClr val="FF0000"/>
              </a:solidFill>
              <a:latin typeface="+mj-lt"/>
              <a:ea typeface="+mj-ea"/>
              <a:cs typeface="Trebuchet MS"/>
            </a:endParaRPr>
          </a:p>
          <a:p>
            <a:r>
              <a:rPr lang="it-IT" sz="3200" dirty="0" smtClean="0">
                <a:solidFill>
                  <a:srgbClr val="FF0000"/>
                </a:solidFill>
                <a:latin typeface="+mj-lt"/>
                <a:ea typeface="+mj-ea"/>
                <a:cs typeface="Trebuchet MS"/>
              </a:rPr>
              <a:t>...</a:t>
            </a:r>
            <a:r>
              <a:rPr lang="it-IT" sz="3200" dirty="0">
                <a:solidFill>
                  <a:srgbClr val="FF0000"/>
                </a:solidFill>
                <a:latin typeface="+mj-lt"/>
                <a:ea typeface="+mj-ea"/>
                <a:cs typeface="Trebuchet MS"/>
              </a:rPr>
              <a:t>e </a:t>
            </a:r>
            <a:r>
              <a:rPr lang="it-IT" sz="3200" dirty="0" smtClean="0">
                <a:solidFill>
                  <a:srgbClr val="FF0000"/>
                </a:solidFill>
                <a:latin typeface="+mj-lt"/>
                <a:ea typeface="+mj-ea"/>
                <a:cs typeface="Trebuchet MS"/>
              </a:rPr>
              <a:t>in cambio …</a:t>
            </a:r>
            <a:endParaRPr lang="it-IT" sz="3200" dirty="0">
              <a:solidFill>
                <a:srgbClr val="FF0000"/>
              </a:solidFill>
              <a:latin typeface="+mj-lt"/>
              <a:ea typeface="+mj-ea"/>
              <a:cs typeface="Trebuchet MS"/>
            </a:endParaRPr>
          </a:p>
          <a:p>
            <a:endParaRPr lang="it-IT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800" dirty="0" smtClean="0">
                <a:solidFill>
                  <a:schemeClr val="tx1"/>
                </a:solidFill>
              </a:rPr>
              <a:t>tanti </a:t>
            </a:r>
            <a:r>
              <a:rPr lang="it-IT" sz="1800" dirty="0">
                <a:solidFill>
                  <a:schemeClr val="tx1"/>
                </a:solidFill>
              </a:rPr>
              <a:t>bellissimi disegni </a:t>
            </a:r>
          </a:p>
          <a:p>
            <a:r>
              <a:rPr lang="it-IT" sz="1800" dirty="0">
                <a:solidFill>
                  <a:schemeClr val="tx1"/>
                </a:solidFill>
              </a:rPr>
              <a:t>e l’entusiasmo spontaneo </a:t>
            </a:r>
            <a:endParaRPr lang="it-IT" sz="1800" dirty="0" smtClean="0">
              <a:solidFill>
                <a:schemeClr val="tx1"/>
              </a:solidFill>
            </a:endParaRPr>
          </a:p>
          <a:p>
            <a:r>
              <a:rPr lang="it-IT" sz="1800" dirty="0" smtClean="0">
                <a:solidFill>
                  <a:schemeClr val="tx1"/>
                </a:solidFill>
              </a:rPr>
              <a:t>e coinvolgente dei </a:t>
            </a:r>
            <a:r>
              <a:rPr lang="it-IT" sz="1800" dirty="0">
                <a:solidFill>
                  <a:schemeClr val="tx1"/>
                </a:solidFill>
              </a:rPr>
              <a:t>bambini</a:t>
            </a:r>
          </a:p>
        </p:txBody>
      </p:sp>
    </p:spTree>
    <p:extLst>
      <p:ext uri="{BB962C8B-B14F-4D97-AF65-F5344CB8AC3E}">
        <p14:creationId xmlns:p14="http://schemas.microsoft.com/office/powerpoint/2010/main" val="77640860"/>
      </p:ext>
    </p:extLst>
  </p:cSld>
  <p:clrMapOvr>
    <a:masterClrMapping/>
  </p:clrMapOvr>
  <p:transition advClick="0" advTm="15000"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Appunti di viaggio… </a:t>
            </a:r>
            <a:r>
              <a:rPr lang="it-IT" dirty="0">
                <a:solidFill>
                  <a:srgbClr val="FF0000"/>
                </a:solidFill>
              </a:rPr>
              <a:t/>
            </a:r>
            <a:br>
              <a:rPr lang="it-IT" dirty="0">
                <a:solidFill>
                  <a:srgbClr val="FF0000"/>
                </a:solidFill>
              </a:rPr>
            </a:b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608" y="1412776"/>
            <a:ext cx="7125112" cy="4464496"/>
          </a:xfrm>
        </p:spPr>
        <p:txBody>
          <a:bodyPr>
            <a:normAutofit/>
          </a:bodyPr>
          <a:lstStyle/>
          <a:p>
            <a:r>
              <a:rPr lang="it-IT" dirty="0"/>
              <a:t>E’ stata un’esperienza nuova e mi è piaciuto ricordare i vecchi tempi!!! Mi ha aiutato soprattutto il rapporto con i bambini, anche perché mi ha coinvolto nelle loro attività, liberandomi dalla timidezza e aprendo la strada alla </a:t>
            </a:r>
            <a:r>
              <a:rPr lang="it-IT" dirty="0" smtClean="0"/>
              <a:t>socializzazione. 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Sta </a:t>
            </a:r>
            <a:r>
              <a:rPr lang="it-IT" dirty="0"/>
              <a:t>accadendo qualcosa di strano, che non mi sarei mai aspettata: mi sta piacendo stare in compagnia dei bambini. Rendono tutto più semplice…dopo pochi minuti già cominciano ad adorarti per quello che sei. A loro non importa se hai i denti storti, le bolle, i capelli sporchi, un naso </a:t>
            </a:r>
            <a:r>
              <a:rPr lang="it-IT" dirty="0" smtClean="0"/>
              <a:t>grande. </a:t>
            </a:r>
          </a:p>
        </p:txBody>
      </p:sp>
    </p:spTree>
    <p:extLst>
      <p:ext uri="{BB962C8B-B14F-4D97-AF65-F5344CB8AC3E}">
        <p14:creationId xmlns:p14="http://schemas.microsoft.com/office/powerpoint/2010/main" val="36686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:sndAc>
          <p:stSnd>
            <p:snd r:embed="rId2" name="type.wav"/>
          </p:stSnd>
        </p:sndAc>
      </p:transition>
    </mc:Choice>
    <mc:Fallback xmlns="">
      <p:transition spd="slow" advClick="0" advTm="15000"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3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pring">
    <a:dk1>
      <a:sysClr val="windowText" lastClr="000000"/>
    </a:dk1>
    <a:lt1>
      <a:sysClr val="window" lastClr="FFFFFF"/>
    </a:lt1>
    <a:dk2>
      <a:srgbClr val="66822D"/>
    </a:dk2>
    <a:lt2>
      <a:srgbClr val="BEEA73"/>
    </a:lt2>
    <a:accent1>
      <a:srgbClr val="C1EC76"/>
    </a:accent1>
    <a:accent2>
      <a:srgbClr val="8FE28A"/>
    </a:accent2>
    <a:accent3>
      <a:srgbClr val="F3BF45"/>
    </a:accent3>
    <a:accent4>
      <a:srgbClr val="F47E5A"/>
    </a:accent4>
    <a:accent5>
      <a:srgbClr val="F489CF"/>
    </a:accent5>
    <a:accent6>
      <a:srgbClr val="B56FF4"/>
    </a:accent6>
    <a:hlink>
      <a:srgbClr val="408080"/>
    </a:hlink>
    <a:folHlink>
      <a:srgbClr val="5EAEA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</TotalTime>
  <Words>419</Words>
  <Application>Microsoft Office PowerPoint</Application>
  <PresentationFormat>Presentazione su schermo (4:3)</PresentationFormat>
  <Paragraphs>47</Paragraphs>
  <Slides>12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Spring</vt:lpstr>
      <vt:lpstr>Progetto  Alternanza Scuola-Lavoro </vt:lpstr>
      <vt:lpstr>Presentazione standard di PowerPoint</vt:lpstr>
      <vt:lpstr>Occhi attenti</vt:lpstr>
      <vt:lpstr>Le nostre attività</vt:lpstr>
      <vt:lpstr>Snap e memory in un mondo piuttosto… colourful!</vt:lpstr>
      <vt:lpstr>Viaggio per l’Inghilterra! </vt:lpstr>
      <vt:lpstr>Viaggio per l’Inghilterra! </vt:lpstr>
      <vt:lpstr>Presentazione standard di PowerPoint</vt:lpstr>
      <vt:lpstr>Appunti di viaggio…  </vt:lpstr>
      <vt:lpstr>Appunti di viaggio… </vt:lpstr>
      <vt:lpstr>There we are again… 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Alternanza Scuola-Lavoro</dc:title>
  <dc:creator>Casa</dc:creator>
  <cp:lastModifiedBy>Paola Spallanzani</cp:lastModifiedBy>
  <cp:revision>38</cp:revision>
  <dcterms:created xsi:type="dcterms:W3CDTF">2016-03-24T09:35:25Z</dcterms:created>
  <dcterms:modified xsi:type="dcterms:W3CDTF">2016-03-29T03:53:51Z</dcterms:modified>
</cp:coreProperties>
</file>