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2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4AE88-A140-4C35-938F-F9A6E9543F0E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658C-9561-4EFF-83F5-3EC92F0E66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18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658C-9561-4EFF-83F5-3EC92F0E66F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46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D2D7-3C3B-4EE0-9335-18B108C1ED80}" type="datetimeFigureOut">
              <a:rPr lang="it-IT" smtClean="0"/>
              <a:pPr/>
              <a:t>04/04/2016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1DF78-DD38-4824-BE9B-2A8CF76BEC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14" name="chimes.wav"/>
          </p:stSnd>
        </p:sndAc>
      </p:transition>
    </mc:Choice>
    <mc:Fallback>
      <p:transition spd="slow" advClick="0" advTm="18000">
        <p:newsflash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6" Type="http://schemas.microsoft.com/office/2007/relationships/media" Target="../media/media1.wma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nny\Desktop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8751155" cy="621513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Verso </a:t>
            </a:r>
            <a:r>
              <a:rPr lang="it-IT" dirty="0" err="1" smtClean="0">
                <a:solidFill>
                  <a:schemeClr val="bg1"/>
                </a:solidFill>
              </a:rPr>
              <a:t>LONDRA…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Progetto “ALTERNANZA SCUOLA-LAVORO”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del Liceo Machiavelli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presso la Scuola primaria e dell’infanzia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Falcone e Borsellino.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4" name="siamo_piccoli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>
                  <p14:fade out="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91919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8" name="chimes.wav"/>
          </p:stSnd>
        </p:sndAc>
      </p:transition>
    </mc:Choice>
    <mc:Fallback>
      <p:transition spd="slow" advClick="0" advTm="18000">
        <p:newsflash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IMPARARE L’INGLESE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142984"/>
            <a:ext cx="6086480" cy="523834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dirty="0" smtClean="0"/>
              <a:t>Abbiamo insegnato ai bambini 7 colori in inglese: utilizzando le </a:t>
            </a:r>
            <a:r>
              <a:rPr lang="it-IT" sz="2000" dirty="0" err="1" smtClean="0"/>
              <a:t>flashcard</a:t>
            </a:r>
            <a:r>
              <a:rPr lang="it-IT" sz="2000" dirty="0" smtClean="0"/>
              <a:t> i bambini ripetevano  in </a:t>
            </a:r>
            <a:r>
              <a:rPr lang="it-IT" sz="2000" dirty="0"/>
              <a:t>inglese il </a:t>
            </a:r>
            <a:r>
              <a:rPr lang="it-IT" sz="2000" dirty="0" smtClean="0"/>
              <a:t>colore che veniva mostrato.</a:t>
            </a:r>
          </a:p>
          <a:p>
            <a:pPr>
              <a:buClr>
                <a:srgbClr val="00B0F0"/>
              </a:buClr>
              <a:buNone/>
            </a:pPr>
            <a:endParaRPr lang="it-IT" sz="2000" dirty="0" smtClean="0"/>
          </a:p>
          <a:p>
            <a:pPr>
              <a:buClr>
                <a:srgbClr val="00B0F0"/>
              </a:buClr>
              <a:buNone/>
            </a:pPr>
            <a:endParaRPr lang="it-IT" sz="2000" dirty="0"/>
          </a:p>
          <a:p>
            <a:pPr>
              <a:buClr>
                <a:srgbClr val="00B0F0"/>
              </a:buClr>
              <a:buNone/>
            </a:pPr>
            <a:endParaRPr lang="it-IT" sz="2000" dirty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dirty="0" smtClean="0"/>
              <a:t>Abbiamo insegnato loro la canzone del girotondo in inglese: 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           		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r>
              <a:rPr lang="it-IT" sz="2000" b="1" i="1" dirty="0"/>
              <a:t>«</a:t>
            </a:r>
            <a:r>
              <a:rPr lang="it-IT" sz="2000" b="1" i="1" dirty="0" smtClean="0"/>
              <a:t>Ring  ring o’ </a:t>
            </a:r>
            <a:r>
              <a:rPr lang="it-IT" sz="2000" b="1" i="1" dirty="0" err="1" smtClean="0"/>
              <a:t>roses</a:t>
            </a:r>
            <a:endParaRPr lang="it-IT" sz="2000" b="1" i="1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i="1" dirty="0" smtClean="0"/>
              <a:t>           		         A pocket full of </a:t>
            </a:r>
            <a:r>
              <a:rPr lang="it-IT" sz="2000" b="1" i="1" dirty="0" err="1" smtClean="0"/>
              <a:t>posies</a:t>
            </a:r>
            <a:endParaRPr lang="it-IT" sz="2000" b="1" i="1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i="1" dirty="0" smtClean="0"/>
              <a:t>           		         A-</a:t>
            </a:r>
            <a:r>
              <a:rPr lang="it-IT" sz="2000" b="1" i="1" dirty="0" err="1" smtClean="0"/>
              <a:t>tishoo</a:t>
            </a:r>
            <a:r>
              <a:rPr lang="it-IT" sz="2000" b="1" i="1" dirty="0" smtClean="0"/>
              <a:t>, a-</a:t>
            </a:r>
            <a:r>
              <a:rPr lang="it-IT" sz="2000" b="1" i="1" dirty="0" err="1" smtClean="0"/>
              <a:t>tishoo</a:t>
            </a:r>
            <a:endParaRPr lang="it-IT" sz="2000" b="1" i="1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i="1" dirty="0" smtClean="0"/>
              <a:t>           		        </a:t>
            </a:r>
            <a:r>
              <a:rPr lang="it-IT" sz="2000" b="1" i="1" dirty="0" err="1" smtClean="0"/>
              <a:t>We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all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fall</a:t>
            </a:r>
            <a:r>
              <a:rPr lang="it-IT" sz="2000" b="1" i="1" dirty="0" smtClean="0"/>
              <a:t> down»</a:t>
            </a:r>
            <a:r>
              <a:rPr lang="it-IT" sz="2000" i="1" dirty="0" smtClean="0"/>
              <a:t>.</a:t>
            </a:r>
          </a:p>
          <a:p>
            <a:pPr>
              <a:buClr>
                <a:srgbClr val="00B0F0"/>
              </a:buClr>
              <a:buNone/>
            </a:pPr>
            <a:endParaRPr lang="it-IT" sz="2000" i="1" dirty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/>
          </a:p>
        </p:txBody>
      </p:sp>
      <p:pic>
        <p:nvPicPr>
          <p:cNvPr id="2050" name="Picture 2" descr="C:\Users\jenny\Desktop\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571682" cy="1931780"/>
          </a:xfrm>
          <a:prstGeom prst="rect">
            <a:avLst/>
          </a:prstGeom>
          <a:noFill/>
        </p:spPr>
      </p:pic>
      <p:pic>
        <p:nvPicPr>
          <p:cNvPr id="5" name="Picture 5" descr="ring-around-the-ro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159793" cy="18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5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IMPARARE GIOCANDO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0072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None/>
            </a:pPr>
            <a:endParaRPr lang="it-IT" sz="2000" dirty="0" smtClean="0"/>
          </a:p>
          <a:p>
            <a:pPr>
              <a:buClr>
                <a:srgbClr val="00B0F0"/>
              </a:buClr>
              <a:buNone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dirty="0" smtClean="0"/>
              <a:t>Mettendoci in cerchio, i bambini hanno imparato i comandi </a:t>
            </a:r>
            <a:r>
              <a:rPr lang="it-IT" sz="2000" b="1" dirty="0" smtClean="0">
                <a:solidFill>
                  <a:srgbClr val="FF0000"/>
                </a:solidFill>
              </a:rPr>
              <a:t>UP e DOWN</a:t>
            </a:r>
            <a:r>
              <a:rPr lang="it-IT" sz="2000" dirty="0" smtClean="0"/>
              <a:t>: al comando UP i bambini si alzavano in piedi e al comando DOWN si abbassavano.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b="1" dirty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b="1" dirty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85293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7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4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Altre attività…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4752528" cy="518457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dirty="0" smtClean="0"/>
              <a:t>Sul</a:t>
            </a:r>
            <a:r>
              <a:rPr lang="it-IT" sz="2000" b="1" dirty="0" smtClean="0">
                <a:solidFill>
                  <a:srgbClr val="FF0000"/>
                </a:solidFill>
              </a:rPr>
              <a:t> trenino </a:t>
            </a:r>
            <a:r>
              <a:rPr lang="it-IT" sz="2000" dirty="0" smtClean="0"/>
              <a:t>di cartone, creato da noi, i bambini si sono divertiti ad attaccare i loro ritratti, presentandosi in inglese.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dirty="0">
                <a:solidFill>
                  <a:srgbClr val="FF0000"/>
                </a:solidFill>
              </a:rPr>
              <a:t>Memory</a:t>
            </a:r>
            <a:r>
              <a:rPr lang="it-IT" sz="2000" dirty="0"/>
              <a:t>: in questo gioco nel quale sono presenti delle carte con dei colori, i bambini devono cercare di trovare la coppia di colori uguali, ripetendo il colore in inglese. Le carte sono state create da noi.</a:t>
            </a:r>
          </a:p>
          <a:p>
            <a:pPr>
              <a:buClr>
                <a:srgbClr val="00B0F0"/>
              </a:buClr>
              <a:buNone/>
            </a:pPr>
            <a:endParaRPr lang="it-IT" sz="2000" dirty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/>
          </a:p>
          <a:p>
            <a:pPr>
              <a:buClr>
                <a:srgbClr val="00B0F0"/>
              </a:buClr>
              <a:buNone/>
            </a:pPr>
            <a:endParaRPr lang="it-IT" sz="2000" dirty="0" smtClean="0"/>
          </a:p>
          <a:p>
            <a:pPr>
              <a:buClr>
                <a:srgbClr val="00B0F0"/>
              </a:buClr>
              <a:buNone/>
            </a:pPr>
            <a:endParaRPr lang="it-IT" sz="2000" dirty="0"/>
          </a:p>
          <a:p>
            <a:pPr>
              <a:buClr>
                <a:srgbClr val="00B0F0"/>
              </a:buClr>
              <a:buNone/>
            </a:pPr>
            <a:endParaRPr lang="it-IT" sz="2000" dirty="0" smtClean="0"/>
          </a:p>
        </p:txBody>
      </p:sp>
      <p:pic>
        <p:nvPicPr>
          <p:cNvPr id="3075" name="Picture 3" descr="C:\Users\jenny\Desktop\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628800"/>
            <a:ext cx="3197203" cy="1728192"/>
          </a:xfrm>
          <a:prstGeom prst="rect">
            <a:avLst/>
          </a:prstGeom>
          <a:noFill/>
        </p:spPr>
      </p:pic>
      <p:pic>
        <p:nvPicPr>
          <p:cNvPr id="6" name="Picture 2" descr="C:\Users\jenny\Desktop\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4" y="4437112"/>
            <a:ext cx="3169803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5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enny\Desktop\2Q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4347017" cy="295232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Altre attività… 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5"/>
            <a:ext cx="8186766" cy="381642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it-IT" sz="2000" dirty="0"/>
          </a:p>
          <a:p>
            <a:pPr>
              <a:buClr>
                <a:srgbClr val="00B0F0"/>
              </a:buClr>
              <a:buNone/>
            </a:pPr>
            <a:endParaRPr lang="it-IT"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340768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endParaRPr lang="it-IT" sz="2000" dirty="0" smtClean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00"/>
                </a:solidFill>
              </a:rPr>
              <a:t>Simon </a:t>
            </a:r>
            <a:r>
              <a:rPr lang="it-IT" sz="2000" b="1" dirty="0" err="1">
                <a:solidFill>
                  <a:srgbClr val="FF0000"/>
                </a:solidFill>
              </a:rPr>
              <a:t>says</a:t>
            </a:r>
            <a:r>
              <a:rPr lang="it-IT" sz="2000" dirty="0"/>
              <a:t>: </a:t>
            </a:r>
            <a:r>
              <a:rPr lang="it-IT" sz="2000" dirty="0" smtClean="0"/>
              <a:t>  è </a:t>
            </a:r>
            <a:r>
              <a:rPr lang="it-IT" sz="2000" dirty="0"/>
              <a:t>un gioco che consiste </a:t>
            </a:r>
            <a:r>
              <a:rPr lang="it-IT" sz="2000" dirty="0" smtClean="0"/>
              <a:t>nel cercare un oggetto del </a:t>
            </a:r>
            <a:r>
              <a:rPr lang="it-IT" sz="2000" dirty="0"/>
              <a:t>colore</a:t>
            </a:r>
          </a:p>
          <a:p>
            <a:pPr>
              <a:buClr>
                <a:srgbClr val="00B0F0"/>
              </a:buClr>
              <a:buNone/>
            </a:pPr>
            <a:r>
              <a:rPr lang="it-IT" sz="2000" dirty="0" smtClean="0"/>
              <a:t>nominato </a:t>
            </a:r>
            <a:r>
              <a:rPr lang="it-IT" sz="2000" dirty="0"/>
              <a:t>in </a:t>
            </a:r>
            <a:r>
              <a:rPr lang="it-IT" sz="2000" dirty="0" smtClean="0"/>
              <a:t>inglese. </a:t>
            </a:r>
          </a:p>
          <a:p>
            <a:pPr>
              <a:buClr>
                <a:srgbClr val="00B0F0"/>
              </a:buClr>
              <a:buNone/>
            </a:pPr>
            <a:endParaRPr lang="it-IT" sz="2000" dirty="0"/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00"/>
                </a:solidFill>
              </a:rPr>
              <a:t>The </a:t>
            </a:r>
            <a:r>
              <a:rPr lang="it-IT" sz="2000" b="1" dirty="0" err="1">
                <a:solidFill>
                  <a:srgbClr val="FF0000"/>
                </a:solidFill>
              </a:rPr>
              <a:t>Rainbows</a:t>
            </a:r>
            <a:r>
              <a:rPr lang="it-IT" sz="2000" dirty="0"/>
              <a:t>: abbiamo fatto fare ai bambini dei piccoli </a:t>
            </a:r>
          </a:p>
          <a:p>
            <a:pPr>
              <a:buClr>
                <a:srgbClr val="00B0F0"/>
              </a:buClr>
              <a:buNone/>
            </a:pPr>
            <a:r>
              <a:rPr lang="it-IT" sz="2000" dirty="0"/>
              <a:t>     </a:t>
            </a:r>
            <a:r>
              <a:rPr lang="it-IT" sz="2000" dirty="0" smtClean="0"/>
              <a:t>arcobaleni </a:t>
            </a:r>
            <a:r>
              <a:rPr lang="it-IT" sz="2000" dirty="0"/>
              <a:t>e poi </a:t>
            </a:r>
            <a:r>
              <a:rPr lang="it-IT" sz="2000" dirty="0" smtClean="0"/>
              <a:t>abbiamo </a:t>
            </a:r>
            <a:r>
              <a:rPr lang="it-IT" sz="2000" dirty="0"/>
              <a:t>fatto ripetere i colori in </a:t>
            </a:r>
            <a:r>
              <a:rPr lang="it-IT" sz="2000" dirty="0" smtClean="0"/>
              <a:t>inglese   cantando   una canzoncina.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161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4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PENSIERI…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42928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2000" dirty="0" smtClean="0"/>
              <a:t>In questa settimana mi sono divertita ad intraprendere questa nuova esperienza con dei bambini fantastici, facendoli giocare e facendo così un tuffo nel passato.  (</a:t>
            </a:r>
            <a:r>
              <a:rPr lang="it-IT" sz="2000" i="1" dirty="0" smtClean="0"/>
              <a:t>Sara)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i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2000" dirty="0" smtClean="0"/>
              <a:t>Da questa esperienza ho capito cosa vuol dire avere tanta pazienza e cosa si prova a stare dall’altra parte. Sono tornata bambina, però ho capito che l’insegnante non sarà il mio mestiere. (</a:t>
            </a:r>
            <a:r>
              <a:rPr lang="it-IT" sz="2000" i="1" dirty="0" smtClean="0"/>
              <a:t>Letizia)</a:t>
            </a:r>
            <a:endParaRPr lang="it-IT" sz="2000" i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it-IT" sz="2000" i="1" dirty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2000" dirty="0" smtClean="0"/>
              <a:t>Questa </a:t>
            </a:r>
            <a:r>
              <a:rPr lang="it-IT" sz="2000" dirty="0"/>
              <a:t>settimana è stata emozionante perché mi ha riportata a qualche anno fa, mi sono immersa nell’ immaginazione dei bambini e ho scoperto </a:t>
            </a:r>
            <a:r>
              <a:rPr lang="it-IT" sz="2000" dirty="0" smtClean="0"/>
              <a:t>una </a:t>
            </a:r>
            <a:r>
              <a:rPr lang="it-IT" sz="2000" dirty="0"/>
              <a:t>nuova passione. (</a:t>
            </a:r>
            <a:r>
              <a:rPr lang="it-IT" sz="2000" i="1" dirty="0"/>
              <a:t>Leila)</a:t>
            </a:r>
            <a:endParaRPr lang="it-IT" sz="2000" dirty="0"/>
          </a:p>
          <a:p>
            <a:pPr>
              <a:buClr>
                <a:srgbClr val="FF0000"/>
              </a:buClr>
              <a:buNone/>
            </a:pPr>
            <a:endParaRPr lang="it-IT" sz="2000" i="1" dirty="0" smtClean="0"/>
          </a:p>
          <a:p>
            <a:pPr>
              <a:buClr>
                <a:srgbClr val="FF0000"/>
              </a:buClr>
              <a:buNone/>
            </a:pPr>
            <a:endParaRPr lang="it-IT" sz="2000" i="1" dirty="0"/>
          </a:p>
          <a:p>
            <a:pPr>
              <a:buClr>
                <a:srgbClr val="FF0000"/>
              </a:buClr>
              <a:buNone/>
            </a:pPr>
            <a:r>
              <a:rPr lang="it-IT" sz="4000" i="1" dirty="0">
                <a:solidFill>
                  <a:srgbClr val="00B0F0"/>
                </a:solidFill>
              </a:rPr>
              <a:t> </a:t>
            </a:r>
            <a:r>
              <a:rPr lang="it-IT" sz="4000" i="1" dirty="0" smtClean="0">
                <a:solidFill>
                  <a:srgbClr val="00B0F0"/>
                </a:solidFill>
              </a:rPr>
              <a:t>  </a:t>
            </a:r>
            <a:endParaRPr lang="it-IT" sz="2000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3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NOI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jenny\Desktop\2Q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74468" y="4597474"/>
            <a:ext cx="2357454" cy="1875026"/>
          </a:xfrm>
          <a:prstGeom prst="rect">
            <a:avLst/>
          </a:prstGeom>
          <a:noFill/>
        </p:spPr>
      </p:pic>
      <p:pic>
        <p:nvPicPr>
          <p:cNvPr id="4099" name="Picture 3" descr="C:\Users\jenny\Desktop\2Q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773" y="1412775"/>
            <a:ext cx="4336453" cy="343907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001474" y="3959295"/>
            <a:ext cx="323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Letizia, Sara e Leila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4482515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Classe 3E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47864" y="6049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7064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5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18884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Grazie ai bambini  e alle maestre </a:t>
            </a:r>
          </a:p>
          <a:p>
            <a:r>
              <a:rPr lang="it-IT" sz="2800" dirty="0" smtClean="0"/>
              <a:t>della Scuola Falcone e Borsellino </a:t>
            </a:r>
          </a:p>
          <a:p>
            <a:r>
              <a:rPr lang="it-IT" sz="2800" dirty="0" smtClean="0"/>
              <a:t>per la bella esperienza insieme!</a:t>
            </a:r>
          </a:p>
          <a:p>
            <a:pPr marL="0" indent="0">
              <a:buNone/>
            </a:pPr>
            <a:endParaRPr lang="it-IT" sz="2800" dirty="0" smtClean="0"/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67544" y="522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0000"/>
              </a:buClr>
              <a:buNone/>
            </a:pPr>
            <a:r>
              <a:rPr lang="it-IT" sz="4000" i="1" dirty="0" smtClean="0">
                <a:solidFill>
                  <a:srgbClr val="00B0F0"/>
                </a:solidFill>
              </a:rPr>
              <a:t>The End… </a:t>
            </a:r>
            <a:endParaRPr lang="it-IT" sz="4000" i="1" dirty="0">
              <a:solidFill>
                <a:srgbClr val="00B0F0"/>
              </a:solidFill>
            </a:endParaRPr>
          </a:p>
        </p:txBody>
      </p:sp>
      <p:pic>
        <p:nvPicPr>
          <p:cNvPr id="5" name="Picture 3" descr="C:\Users\jenny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836439" cy="130425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11560" y="607181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Colonna sonora: «Siamo piccoli» da Sotto… Sopra, </a:t>
            </a:r>
            <a:r>
              <a:rPr lang="it-IT" sz="800" dirty="0" err="1" smtClean="0"/>
              <a:t>CreGrest</a:t>
            </a:r>
            <a:r>
              <a:rPr lang="it-IT" sz="800" dirty="0" smtClean="0"/>
              <a:t> 2010</a:t>
            </a:r>
          </a:p>
          <a:p>
            <a:r>
              <a:rPr lang="it-IT" sz="800" dirty="0" err="1" smtClean="0"/>
              <a:t>Rendering</a:t>
            </a:r>
            <a:r>
              <a:rPr lang="it-IT" sz="800" dirty="0" smtClean="0"/>
              <a:t>: PS 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xmlns="" val="134744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8000">
        <p:newsflash/>
        <p:sndAc>
          <p:stSnd>
            <p:snd r:embed="rId4" name="chimes.wav"/>
          </p:stSnd>
        </p:sndAc>
      </p:transition>
    </mc:Choice>
    <mc:Fallback>
      <p:transition spd="slow" advClick="0" advTm="18000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353</Words>
  <Application>Microsoft Office PowerPoint</Application>
  <PresentationFormat>Presentazione su schermo (4:3)</PresentationFormat>
  <Paragraphs>71</Paragraphs>
  <Slides>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Verso LONDRA…</vt:lpstr>
      <vt:lpstr>IMPARARE L’INGLESE</vt:lpstr>
      <vt:lpstr>IMPARARE GIOCANDO</vt:lpstr>
      <vt:lpstr>Altre attività…   </vt:lpstr>
      <vt:lpstr>Altre attività…   </vt:lpstr>
      <vt:lpstr>PENSIERI…</vt:lpstr>
      <vt:lpstr>NOI</vt:lpstr>
      <vt:lpstr>The End…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LONDRA…</dc:title>
  <dc:creator>jenny</dc:creator>
  <cp:lastModifiedBy>mary</cp:lastModifiedBy>
  <cp:revision>34</cp:revision>
  <dcterms:created xsi:type="dcterms:W3CDTF">2016-03-24T10:08:38Z</dcterms:created>
  <dcterms:modified xsi:type="dcterms:W3CDTF">2016-04-04T10:09:23Z</dcterms:modified>
</cp:coreProperties>
</file>